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30" r:id="rId2"/>
    <p:sldId id="411" r:id="rId3"/>
    <p:sldId id="477" r:id="rId4"/>
    <p:sldId id="409" r:id="rId5"/>
    <p:sldId id="429" r:id="rId6"/>
    <p:sldId id="273" r:id="rId7"/>
    <p:sldId id="423" r:id="rId8"/>
    <p:sldId id="414" r:id="rId9"/>
    <p:sldId id="261" r:id="rId10"/>
    <p:sldId id="472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71" r:id="rId30"/>
    <p:sldId id="465" r:id="rId31"/>
    <p:sldId id="466" r:id="rId32"/>
    <p:sldId id="467" r:id="rId33"/>
    <p:sldId id="468" r:id="rId34"/>
    <p:sldId id="469" r:id="rId35"/>
    <p:sldId id="470" r:id="rId36"/>
    <p:sldId id="473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1" r:id="rId47"/>
    <p:sldId id="462" r:id="rId48"/>
    <p:sldId id="463" r:id="rId49"/>
    <p:sldId id="464" r:id="rId50"/>
    <p:sldId id="425" r:id="rId51"/>
    <p:sldId id="475" r:id="rId52"/>
    <p:sldId id="432" r:id="rId53"/>
    <p:sldId id="476" r:id="rId54"/>
    <p:sldId id="269" r:id="rId55"/>
    <p:sldId id="474" r:id="rId56"/>
    <p:sldId id="42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&amp; Intro" id="{F5A360DC-3E5D-4512-89EA-9AC4FD89729D}">
          <p14:sldIdLst>
            <p14:sldId id="430"/>
            <p14:sldId id="411"/>
            <p14:sldId id="477"/>
          </p14:sldIdLst>
        </p14:section>
        <p14:section name="About EVV" id="{B6A18F51-99ED-4C2C-8700-0D58863DE7C8}">
          <p14:sldIdLst>
            <p14:sldId id="409"/>
            <p14:sldId id="429"/>
            <p14:sldId id="273"/>
            <p14:sldId id="423"/>
            <p14:sldId id="414"/>
            <p14:sldId id="261"/>
          </p14:sldIdLst>
        </p14:section>
        <p14:section name="App Training" id="{AE31622C-3CA5-4395-9BB4-F8A4031EDEAE}">
          <p14:sldIdLst>
            <p14:sldId id="472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</p14:sldIdLst>
        </p14:section>
        <p14:section name="TTS Training" id="{F14E9AC8-CAF9-4C26-B5A7-229DEDE0EAC0}">
          <p14:sldIdLst>
            <p14:sldId id="471"/>
            <p14:sldId id="465"/>
            <p14:sldId id="466"/>
            <p14:sldId id="467"/>
            <p14:sldId id="468"/>
            <p14:sldId id="469"/>
            <p14:sldId id="470"/>
          </p14:sldIdLst>
        </p14:section>
        <p14:section name="ETS Training" id="{F26C8108-107F-4710-85C2-4F06B9BDD673}">
          <p14:sldIdLst>
            <p14:sldId id="473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25"/>
            <p14:sldId id="475"/>
          </p14:sldIdLst>
        </p14:section>
        <p14:section name="Questions and Wrap Up" id="{95C5E2D2-4835-4F55-A5CC-C20EE7B7A3BB}">
          <p14:sldIdLst>
            <p14:sldId id="432"/>
            <p14:sldId id="476"/>
            <p14:sldId id="269"/>
            <p14:sldId id="474"/>
            <p14:sldId id="4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sha Lampert" initials="SL" lastIdx="1" clrIdx="0">
    <p:extLst>
      <p:ext uri="{19B8F6BF-5375-455C-9EA6-DF929625EA0E}">
        <p15:presenceInfo xmlns:p15="http://schemas.microsoft.com/office/powerpoint/2012/main" userId="S-1-5-21-136085240-3135153856-403681184-13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AA9FC5"/>
    <a:srgbClr val="99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2" autoAdjust="0"/>
    <p:restoredTop sz="64971" autoAdjust="0"/>
  </p:normalViewPr>
  <p:slideViewPr>
    <p:cSldViewPr snapToGrid="0">
      <p:cViewPr>
        <p:scale>
          <a:sx n="87" d="100"/>
          <a:sy n="87" d="100"/>
        </p:scale>
        <p:origin x="576" y="1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916"/>
    </p:cViewPr>
  </p:sorterViewPr>
  <p:notesViewPr>
    <p:cSldViewPr snapToGrid="0">
      <p:cViewPr varScale="1">
        <p:scale>
          <a:sx n="92" d="100"/>
          <a:sy n="92" d="100"/>
        </p:scale>
        <p:origin x="269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19EE0-F89A-4B94-B413-87E5EF5C44AB}" type="datetimeFigureOut">
              <a:rPr lang="en-ID" smtClean="0"/>
              <a:t>21/04/23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DD5B4-B679-4383-B580-E50DAE10C5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766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0681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Если работник не разрешит приложению получать данные местоположения или отключит точное местонахождение, они получат сообщение о том, что им необходимо включить геолокацию в настройках</a:t>
            </a:r>
            <a:r>
              <a:rPr lang="en-US" dirty="0"/>
              <a:t>. </a:t>
            </a: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ru-RU" dirty="0"/>
              <a:t>Чтобы включить геолокацию, работники должны</a:t>
            </a:r>
            <a:r>
              <a:rPr lang="en-US" dirty="0"/>
              <a:t>: (</a:t>
            </a:r>
            <a:r>
              <a:rPr lang="ru-RU" dirty="0"/>
              <a:t>кликните мышкой один раз</a:t>
            </a:r>
            <a:r>
              <a:rPr lang="en-US" dirty="0"/>
              <a:t>)</a:t>
            </a:r>
            <a:endParaRPr lang="en-US" dirty="0"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ru-RU" dirty="0"/>
              <a:t>Выбрать</a:t>
            </a:r>
            <a:r>
              <a:rPr lang="en-US" dirty="0"/>
              <a:t> </a:t>
            </a:r>
            <a:r>
              <a:rPr lang="ru-RU" dirty="0"/>
              <a:t>«</a:t>
            </a:r>
            <a:r>
              <a:rPr lang="en-US" dirty="0"/>
              <a:t>Open Settings</a:t>
            </a:r>
            <a:r>
              <a:rPr lang="ru-RU" dirty="0"/>
              <a:t>»</a:t>
            </a:r>
            <a:r>
              <a:rPr lang="en-US" dirty="0"/>
              <a:t>, (</a:t>
            </a:r>
            <a:r>
              <a:rPr lang="ru-RU" dirty="0"/>
              <a:t>кликните мышкой один раз</a:t>
            </a:r>
            <a:r>
              <a:rPr lang="en-US" dirty="0"/>
              <a:t>)</a:t>
            </a:r>
            <a:endParaRPr lang="en-US" dirty="0"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ru-RU" dirty="0"/>
              <a:t>Нажать на «</a:t>
            </a:r>
            <a:r>
              <a:rPr lang="en-US" dirty="0"/>
              <a:t>Location</a:t>
            </a:r>
            <a:r>
              <a:rPr lang="ru-RU" dirty="0"/>
              <a:t>»</a:t>
            </a:r>
            <a:r>
              <a:rPr lang="en-US" dirty="0"/>
              <a:t>, (</a:t>
            </a:r>
            <a:r>
              <a:rPr lang="ru-RU" dirty="0"/>
              <a:t>кликните мышкой один раз</a:t>
            </a:r>
            <a:r>
              <a:rPr lang="en-US" dirty="0"/>
              <a:t>)</a:t>
            </a:r>
            <a:endParaRPr lang="en-US" dirty="0"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ru-RU" dirty="0"/>
              <a:t>А затем выбрать «При использовании приложения», чтобы дать приложению доступ к местоположению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</a:pPr>
            <a:endParaRPr lang="en-US" dirty="0">
              <a:cs typeface="Calibri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Если работник не разрешит приложению получать данные местоположения или отключит точное местонахождение, они получат сообщение о том, что им необходимо включить геолокацию в настройках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Комментарии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успешного включения геолокации, работник перейдет к экрану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9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ru-RU" dirty="0"/>
              <a:t>На экране начала работы (</a:t>
            </a:r>
            <a:r>
              <a:rPr lang="en-US" dirty="0"/>
              <a:t>Check-In</a:t>
            </a:r>
            <a:r>
              <a:rPr lang="ru-RU" dirty="0"/>
              <a:t>)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 работник увидит имя клиента или клиентов, на которых он работает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Работнику нужно будет</a:t>
            </a:r>
            <a:r>
              <a:rPr lang="en-US" dirty="0"/>
              <a:t>:</a:t>
            </a:r>
            <a:endParaRPr lang="en-US" dirty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ru-RU" dirty="0"/>
              <a:t>Если более одного клиента, работникам нужно выбирать клиента, начало работы с которым они отмечают</a:t>
            </a:r>
            <a:r>
              <a:rPr lang="en-US" dirty="0"/>
              <a:t>,</a:t>
            </a:r>
            <a:endParaRPr lang="en-US" dirty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ru-RU" dirty="0"/>
              <a:t>Выбрать</a:t>
            </a:r>
            <a:r>
              <a:rPr lang="en-US" b="1" dirty="0"/>
              <a:t> </a:t>
            </a:r>
            <a:r>
              <a:rPr lang="ru-RU" b="1" dirty="0"/>
              <a:t>«</a:t>
            </a:r>
            <a:r>
              <a:rPr lang="en-US" b="1" dirty="0"/>
              <a:t>Location</a:t>
            </a:r>
            <a:r>
              <a:rPr lang="ru-RU" b="1" dirty="0"/>
              <a:t>»</a:t>
            </a:r>
            <a:r>
              <a:rPr lang="en-US" b="1" kern="1200" dirty="0">
                <a:effectLst/>
              </a:rPr>
              <a:t>: </a:t>
            </a:r>
            <a:r>
              <a:rPr lang="ru-RU" b="1" kern="1200" dirty="0">
                <a:effectLst/>
              </a:rPr>
              <a:t>«</a:t>
            </a:r>
            <a:r>
              <a:rPr lang="en-US" b="1" kern="1200" dirty="0">
                <a:effectLst/>
              </a:rPr>
              <a:t>Home</a:t>
            </a:r>
            <a:r>
              <a:rPr lang="ru-RU" b="1" kern="1200" dirty="0">
                <a:effectLst/>
              </a:rPr>
              <a:t>»</a:t>
            </a:r>
            <a:r>
              <a:rPr lang="en-US" b="1" dirty="0"/>
              <a:t> </a:t>
            </a:r>
            <a:r>
              <a:rPr lang="ru-RU" b="0" kern="1200" dirty="0">
                <a:effectLst/>
              </a:rPr>
              <a:t>или</a:t>
            </a:r>
            <a:r>
              <a:rPr lang="ru-RU" b="1" kern="1200" dirty="0">
                <a:effectLst/>
              </a:rPr>
              <a:t> </a:t>
            </a:r>
            <a:r>
              <a:rPr lang="ru-RU" b="1" dirty="0"/>
              <a:t>«</a:t>
            </a:r>
            <a:r>
              <a:rPr lang="en-US" b="1" kern="1200" dirty="0">
                <a:effectLst/>
              </a:rPr>
              <a:t>Community</a:t>
            </a:r>
            <a:r>
              <a:rPr lang="ru-RU" b="1" kern="1200" dirty="0">
                <a:effectLst/>
              </a:rPr>
              <a:t>»</a:t>
            </a:r>
            <a:r>
              <a:rPr lang="en-US" kern="1200" dirty="0">
                <a:effectLst/>
              </a:rPr>
              <a:t>,</a:t>
            </a:r>
            <a:endParaRPr lang="en-US" kern="1200" dirty="0">
              <a:effectLst/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ru-RU" kern="1200" dirty="0">
                <a:effectLst/>
              </a:rPr>
              <a:t>Нажать кнопку </a:t>
            </a:r>
            <a:r>
              <a:rPr lang="ru-RU" b="1" kern="1200" dirty="0">
                <a:effectLst/>
              </a:rPr>
              <a:t>«</a:t>
            </a:r>
            <a:r>
              <a:rPr lang="en-US" b="1" kern="1200" dirty="0">
                <a:effectLst/>
              </a:rPr>
              <a:t>Check-In</a:t>
            </a:r>
            <a:r>
              <a:rPr lang="ru-RU" b="1" kern="1200" dirty="0">
                <a:effectLst/>
              </a:rPr>
              <a:t>»</a:t>
            </a:r>
            <a:r>
              <a:rPr lang="en-US" kern="1200" dirty="0">
                <a:effectLst/>
              </a:rPr>
              <a:t>.</a:t>
            </a:r>
            <a:endParaRPr lang="en-US" dirty="0"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note: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a recipient is enrolled in one program (either IHSS or WPCS), the Program Type option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displayed. In this example, the recipient is only enrolled in one program, therefore the program type option is not shown here.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6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Если клиент записан на обе программы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(IHSS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WPCS),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опция выбора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Program Type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покажет вам обе программы на экране ввода начала услуги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12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dirty="0"/>
              <a:t>Работникам нужно будет выбрать</a:t>
            </a:r>
            <a:r>
              <a:rPr lang="en-US" dirty="0"/>
              <a:t> </a:t>
            </a:r>
            <a:r>
              <a:rPr lang="en-US" b="1" kern="1200" dirty="0">
                <a:effectLst/>
              </a:rPr>
              <a:t>IHSS</a:t>
            </a:r>
            <a:r>
              <a:rPr lang="en-US" dirty="0"/>
              <a:t> </a:t>
            </a:r>
            <a:r>
              <a:rPr lang="ru-RU" kern="1200" dirty="0">
                <a:effectLst/>
              </a:rPr>
              <a:t>или</a:t>
            </a:r>
            <a:r>
              <a:rPr lang="en-US" dirty="0"/>
              <a:t> </a:t>
            </a:r>
            <a:r>
              <a:rPr lang="en-US" b="1" kern="1200" dirty="0">
                <a:effectLst/>
              </a:rPr>
              <a:t>WPCS</a:t>
            </a:r>
            <a:r>
              <a:rPr lang="en-US" dirty="0"/>
              <a:t> </a:t>
            </a:r>
            <a:r>
              <a:rPr lang="ru-RU" kern="1200" dirty="0">
                <a:effectLst/>
              </a:rPr>
              <a:t>при каждом вводе начала услуги</a:t>
            </a:r>
            <a:r>
              <a:rPr lang="en-US" kern="1200" dirty="0">
                <a:effectLst/>
              </a:rPr>
              <a:t>.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26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работник нажмет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появится новое окно с сообщением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Выберите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подтверждения начала смены с выбранным клиентом. Процесс ввода начала смены завершен и работник перейдет на экран подтверждения начала смены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7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экране подтверждения ввода начала смены у работника будет возможность вернуться на главную страницу или ввести запись о начале работы с другим клиентом. 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работники готовы ввести запись о завершении работы в конце рабочего дня, им будет необходимо следовать похожим шагам для выполнения процесса ввода данных о завершении услуги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35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Как только работник зайдет в приложение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IHSS EVV,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откроется его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Главная страница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Работнику нужно будет выбрать необходимое действие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 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Чтобы завершить смену, нажмите на кнопку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b="1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4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 на экране начала работы, на экране завершения работники увидят имя или имена своих клиентов. Им нужно будет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Выбрать клиента, если их больше, чем один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Ввести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Часы и Минуты работы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не обязательно и предлагается для удобства работников. Работники могут ввести часы, которые автоматически заполнятся на их табеле рабочего времени, или они могут заполнить свой табель позднее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Выберите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местоположение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Нажмите на кнопку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1200" dirty="0">
              <a:solidFill>
                <a:srgbClr val="002060"/>
              </a:solidFill>
              <a:latin typeface="Calibri"/>
              <a:cs typeface="Calibri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Пожалуйста отметьте, что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клиент записан только на одну программу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(IHSS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WPCS),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«Типа программы» предоставлен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будет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данном примере клиент записан только в одну программу, поэтому выбор программы здесь не показан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3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только работник нажмет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появится окно с сообщением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Выберите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чтобы подтвердить, что работник хочет ввести запись о завершении услуг для выбранного клиента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удобства работников, время начала и завершения смены будет также автоматически введено в электронный табель рабочего времени на портале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процесс записи данных о завершении смены завершен и откроется экран подтверждения завершения смены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73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экране подтверждения записи о завершении, у работника будет возможность вернуться на главную страницу или ввести запись о завершении работы с другим клиентом. 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0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использовании мобильного приложения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работники столкнутся с сообщениями об ошибке, когда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dirty="0"/>
              <a:t>Они преднамеренно выключили геолокацию или устройство потеряло связь с интернетом во время ввода записи о начале или завершении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случае работнику нужно будет нажать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вернуться на страницу выбора клиента, чтобы снова включить геолокацию или попробовать пройти эти шаги снова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завершает процесс введения записи о начале или завершении работы с выбранным клиентом с помощью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мобильного приложения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 мы рассмотрим изменения в табеле учета рабочего времени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9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облегчения этого процесс для работников,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CDSS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создало приложение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позволяющее работникам отметить начало и конец смены.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Приложение </a:t>
            </a:r>
            <a:r>
              <a:rPr lang="ru-RU" sz="1200" b="1" i="1" u="sng" dirty="0">
                <a:solidFill>
                  <a:srgbClr val="002060"/>
                </a:solidFill>
                <a:latin typeface="Calibri"/>
                <a:cs typeface="Calibri"/>
              </a:rPr>
              <a:t>не отслеживает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местонахождение работника в течение дня.</a:t>
            </a: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Электронное подтверждение геолокации проводится только когда работник регистрирует начало или конец услуг, выбрав «дом».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Мобильное приложение легко доступно с любого устройства, поддерживающего приложения, такого как смартфон или планшет.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12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29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2014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dirty="0"/>
              <a:t>Для того чтобы сделать запись о начале и окончании рабочей смены посредством </a:t>
            </a:r>
            <a:r>
              <a:rPr lang="en-US" dirty="0"/>
              <a:t>TTS</a:t>
            </a:r>
            <a:r>
              <a:rPr lang="ru-RU" dirty="0"/>
              <a:t>, работники, не проживающие с клиентами, должны пользоваться стационарным домашним телефоном своего клиента.</a:t>
            </a: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dirty="0"/>
              <a:t>•  </a:t>
            </a:r>
            <a:r>
              <a:rPr lang="ru-RU" dirty="0"/>
              <a:t>Система</a:t>
            </a:r>
            <a:r>
              <a:rPr lang="en-US" dirty="0"/>
              <a:t> TTS</a:t>
            </a:r>
            <a:r>
              <a:rPr lang="ru-RU" dirty="0"/>
              <a:t> доступна по номеру</a:t>
            </a:r>
            <a:r>
              <a:rPr lang="en-US" dirty="0"/>
              <a:t>: (833) DIAL-EVV </a:t>
            </a:r>
            <a:r>
              <a:rPr lang="ru-RU" dirty="0"/>
              <a:t>или</a:t>
            </a:r>
            <a:r>
              <a:rPr lang="en-US" dirty="0"/>
              <a:t> (833) 342-5388.</a:t>
            </a:r>
            <a:endParaRPr lang="en-US" dirty="0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dirty="0"/>
              <a:t>•  </a:t>
            </a:r>
            <a:r>
              <a:rPr lang="ru-RU" dirty="0"/>
              <a:t>Работники должны быть зарегистрированы в этой системе и войти в систему ТТ</a:t>
            </a:r>
            <a:r>
              <a:rPr lang="en-US" dirty="0"/>
              <a:t>S</a:t>
            </a:r>
            <a:r>
              <a:rPr lang="ru-RU" dirty="0"/>
              <a:t> с помощью номера поставщика из 9 цифр и пароля из 4 цифр</a:t>
            </a:r>
            <a:r>
              <a:rPr lang="en-US" dirty="0"/>
              <a:t>.</a:t>
            </a:r>
            <a:endParaRPr lang="en-US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 </a:t>
            </a:r>
            <a:r>
              <a:rPr lang="ru-RU" dirty="0"/>
              <a:t>Мы добавили новые пункты меню </a:t>
            </a:r>
            <a:r>
              <a:rPr lang="en-US" dirty="0"/>
              <a:t>TTS </a:t>
            </a:r>
            <a:r>
              <a:rPr lang="ru-RU" dirty="0"/>
              <a:t>-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нажать «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6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» для записи о начале работы с клиентом и нажать «7» для ее завершения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dirty="0">
                <a:cs typeface="Calibri"/>
              </a:rPr>
              <a:t>Примечание</a:t>
            </a:r>
            <a:r>
              <a:rPr lang="en-US" dirty="0">
                <a:cs typeface="Calibri"/>
              </a:rPr>
              <a:t>:</a:t>
            </a:r>
            <a:r>
              <a:rPr lang="ru-RU" dirty="0">
                <a:cs typeface="Calibri"/>
              </a:rPr>
              <a:t> Если у клиента нет стационарного домашнего телефона, работнику необходимо будет пользоваться сайтом </a:t>
            </a:r>
            <a:r>
              <a:rPr lang="en-US" dirty="0">
                <a:cs typeface="Calibri"/>
              </a:rPr>
              <a:t>ESP </a:t>
            </a:r>
            <a:r>
              <a:rPr lang="ru-RU" dirty="0">
                <a:cs typeface="Calibri"/>
              </a:rPr>
              <a:t>или мобильным приложением </a:t>
            </a:r>
            <a:r>
              <a:rPr lang="en-US" dirty="0">
                <a:cs typeface="Calibri"/>
              </a:rPr>
              <a:t> EVV</a:t>
            </a:r>
            <a:r>
              <a:rPr lang="ru-RU" dirty="0">
                <a:cs typeface="Calibri"/>
              </a:rPr>
              <a:t>, чтобы вносить записи о начале и завершении работы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100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Чтобы отметить начало своего рабочего дня в системе, работники должны зайти в свою учетную запись в </a:t>
            </a:r>
            <a:r>
              <a:rPr lang="en-US" dirty="0"/>
              <a:t>TTS</a:t>
            </a:r>
            <a:r>
              <a:rPr lang="ru-RU" dirty="0"/>
              <a:t> и, оказавшись в основном меню, </a:t>
            </a:r>
            <a:r>
              <a:rPr lang="ru-RU" b="1" dirty="0"/>
              <a:t>нажать 6</a:t>
            </a:r>
            <a:r>
              <a:rPr lang="ru-RU" dirty="0"/>
              <a:t>. После этого они перейдут к выбору клиента. Они услышать голосовое сообщение</a:t>
            </a:r>
            <a:r>
              <a:rPr lang="en-US" dirty="0"/>
              <a:t>:  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ea typeface="+mn-lt"/>
                <a:cs typeface="+mn-lt"/>
              </a:rPr>
              <a:t>Хотите ли вы отметить начало смены для</a:t>
            </a:r>
            <a:r>
              <a:rPr lang="en-US" sz="1200" i="1" dirty="0">
                <a:latin typeface="Calibri"/>
                <a:ea typeface="+mn-lt"/>
                <a:cs typeface="+mn-lt"/>
              </a:rPr>
              <a:t> &lt;</a:t>
            </a:r>
            <a:r>
              <a:rPr lang="ru-RU" sz="1200" i="1" dirty="0">
                <a:latin typeface="Calibri"/>
                <a:ea typeface="+mn-lt"/>
                <a:cs typeface="+mn-lt"/>
              </a:rPr>
              <a:t>имя клиента</a:t>
            </a:r>
            <a:r>
              <a:rPr lang="en-US" sz="1200" i="1" dirty="0">
                <a:latin typeface="Calibri"/>
                <a:ea typeface="+mn-lt"/>
                <a:cs typeface="+mn-lt"/>
              </a:rPr>
              <a:t>&gt;</a:t>
            </a:r>
            <a:r>
              <a:rPr lang="en-US" sz="1200" b="1" i="1" dirty="0">
                <a:latin typeface="Calibri"/>
                <a:ea typeface="+mn-lt"/>
                <a:cs typeface="+mn-lt"/>
              </a:rPr>
              <a:t>?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endParaRPr lang="ru-RU" sz="1200" dirty="0">
              <a:latin typeface="Calibri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ea typeface="+mn-lt"/>
                <a:cs typeface="+mn-lt"/>
              </a:rPr>
              <a:t>Нажмите «1», если да или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ea typeface="+mn-lt"/>
                <a:cs typeface="+mn-lt"/>
              </a:rPr>
              <a:t>Нажмите «2», если нет</a:t>
            </a:r>
            <a:r>
              <a:rPr lang="en-US" sz="1200" b="1" i="1" dirty="0">
                <a:latin typeface="Calibri"/>
                <a:ea typeface="+mn-lt"/>
                <a:cs typeface="+mn-lt"/>
              </a:rPr>
              <a:t>.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dirty="0">
                <a:latin typeface="Calibri"/>
                <a:ea typeface="+mn-lt"/>
                <a:cs typeface="+mn-lt"/>
              </a:rPr>
              <a:t>Нажмите</a:t>
            </a:r>
            <a:r>
              <a:rPr lang="en-US" sz="1200" b="1" dirty="0">
                <a:latin typeface="Calibri"/>
                <a:ea typeface="+mn-lt"/>
                <a:cs typeface="+mn-lt"/>
              </a:rPr>
              <a:t> 1</a:t>
            </a:r>
            <a:r>
              <a:rPr lang="ru-RU" sz="1200" dirty="0">
                <a:latin typeface="Calibri"/>
                <a:ea typeface="+mn-lt"/>
                <a:cs typeface="+mn-lt"/>
              </a:rPr>
              <a:t>, если вы хотите отметить начало смены для выбранного клиента</a:t>
            </a:r>
            <a:r>
              <a:rPr lang="en-US" sz="1200" dirty="0">
                <a:latin typeface="Calibri"/>
                <a:ea typeface="+mn-lt"/>
                <a:cs typeface="+mn-lt"/>
              </a:rPr>
              <a:t>.</a:t>
            </a:r>
            <a:r>
              <a:rPr lang="en-US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dirty="0"/>
              <a:t>Примечание</a:t>
            </a:r>
            <a:r>
              <a:rPr lang="en-US" b="1" dirty="0"/>
              <a:t>:</a:t>
            </a:r>
            <a:r>
              <a:rPr lang="en-US" dirty="0"/>
              <a:t> </a:t>
            </a:r>
            <a:r>
              <a:rPr lang="ru-RU" dirty="0"/>
              <a:t>Если выбранный клиент получает услуги как по программе </a:t>
            </a:r>
            <a:r>
              <a:rPr lang="en-US" dirty="0"/>
              <a:t>IHSS</a:t>
            </a:r>
            <a:r>
              <a:rPr lang="ru-RU" dirty="0"/>
              <a:t>, так и по программе</a:t>
            </a:r>
            <a:r>
              <a:rPr lang="en-US" dirty="0"/>
              <a:t> WPCS</a:t>
            </a:r>
            <a:r>
              <a:rPr lang="ru-RU" dirty="0"/>
              <a:t>, и работник предоставляет услуги по обеим программам, работнику понадобиться отметить начало смены отдельно для каждой из программ</a:t>
            </a:r>
            <a:r>
              <a:rPr lang="en-US" dirty="0"/>
              <a:t>.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Затем работник перейдет к шагу выбора типа местоположения</a:t>
            </a:r>
            <a:r>
              <a:rPr lang="en-US" dirty="0"/>
              <a:t>. </a:t>
            </a:r>
            <a:r>
              <a:rPr lang="ru-RU" dirty="0"/>
              <a:t>Система</a:t>
            </a:r>
            <a:r>
              <a:rPr lang="en-US" dirty="0"/>
              <a:t> TTS </a:t>
            </a:r>
            <a:r>
              <a:rPr lang="ru-RU" dirty="0"/>
              <a:t>проиграет голосовой запрос</a:t>
            </a:r>
            <a:r>
              <a:rPr lang="en-US" dirty="0"/>
              <a:t>: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Пожалуйста, выберите местоположение, из которого вы отмечаете начало смены</a:t>
            </a:r>
            <a:r>
              <a:rPr lang="en-US" b="1" i="1" dirty="0"/>
              <a:t>.</a:t>
            </a:r>
            <a:r>
              <a:rPr lang="en-US" dirty="0"/>
              <a:t>  </a:t>
            </a:r>
            <a:endParaRPr lang="ru-RU" sz="1200" b="0" i="0" dirty="0">
              <a:ea typeface="+mn-ea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i="1" dirty="0">
                <a:ea typeface="+mn-lt"/>
                <a:cs typeface="+mn-lt"/>
              </a:rPr>
              <a:t>Нажмите «1» для «Дома» или</a:t>
            </a:r>
            <a:endParaRPr lang="ru-RU" sz="1200" b="0" i="0" dirty="0"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i="1" dirty="0">
                <a:ea typeface="+mn-lt"/>
                <a:cs typeface="+mn-lt"/>
              </a:rPr>
              <a:t>Нажмите «2» для «Общины»</a:t>
            </a:r>
            <a:r>
              <a:rPr lang="en-US" sz="1200" b="1" i="1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547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В конце рабочего вам необходимо будет отметить завершение смены. Чтобы отметить конец своего рабочего дня в системе, работник должен зайти в свою учетную запись в </a:t>
            </a:r>
            <a:r>
              <a:rPr lang="en-US" dirty="0"/>
              <a:t>TTS</a:t>
            </a:r>
            <a:r>
              <a:rPr lang="ru-RU" dirty="0"/>
              <a:t> и </a:t>
            </a:r>
            <a:r>
              <a:rPr lang="ru-RU" b="1" dirty="0"/>
              <a:t>нажать 7</a:t>
            </a:r>
            <a:r>
              <a:rPr lang="ru-RU" dirty="0"/>
              <a:t>, оказавшись в основном меню. После этого они перейдут к выбору клиента. Они услышать голосовое сообщение</a:t>
            </a:r>
            <a:r>
              <a:rPr lang="en-US" dirty="0"/>
              <a:t>:  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ea typeface="+mn-lt"/>
                <a:cs typeface="+mn-lt"/>
              </a:rPr>
              <a:t>Хотите ли вы отметить завершение смены для</a:t>
            </a:r>
            <a:r>
              <a:rPr lang="en-US" sz="1200" i="1" dirty="0">
                <a:latin typeface="Calibri"/>
                <a:ea typeface="+mn-lt"/>
                <a:cs typeface="+mn-lt"/>
              </a:rPr>
              <a:t> &lt;</a:t>
            </a:r>
            <a:r>
              <a:rPr lang="ru-RU" sz="1200" i="1" dirty="0">
                <a:latin typeface="Calibri"/>
                <a:ea typeface="+mn-lt"/>
                <a:cs typeface="+mn-lt"/>
              </a:rPr>
              <a:t>имя клиента</a:t>
            </a:r>
            <a:r>
              <a:rPr lang="en-US" sz="1200" i="1" dirty="0">
                <a:latin typeface="Calibri"/>
                <a:ea typeface="+mn-lt"/>
                <a:cs typeface="+mn-lt"/>
              </a:rPr>
              <a:t>&gt;</a:t>
            </a:r>
            <a:r>
              <a:rPr lang="en-US" sz="1200" b="1" i="1" dirty="0">
                <a:latin typeface="Calibri"/>
                <a:ea typeface="+mn-lt"/>
                <a:cs typeface="+mn-lt"/>
              </a:rPr>
              <a:t>?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endParaRPr lang="ru-RU" sz="1200" dirty="0">
              <a:latin typeface="Calibri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ea typeface="+mn-lt"/>
                <a:cs typeface="+mn-lt"/>
              </a:rPr>
              <a:t>Нажмите «1», если да или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ea typeface="+mn-lt"/>
                <a:cs typeface="+mn-lt"/>
              </a:rPr>
              <a:t>Нажмите «2», если нет</a:t>
            </a:r>
            <a:r>
              <a:rPr lang="en-US" sz="1200" b="1" i="1" dirty="0">
                <a:latin typeface="Calibri"/>
                <a:ea typeface="+mn-lt"/>
                <a:cs typeface="+mn-lt"/>
              </a:rPr>
              <a:t>.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dirty="0">
                <a:latin typeface="Calibri"/>
                <a:ea typeface="+mn-lt"/>
                <a:cs typeface="+mn-lt"/>
              </a:rPr>
              <a:t>Нажмите</a:t>
            </a:r>
            <a:r>
              <a:rPr lang="en-US" sz="1200" b="1" dirty="0">
                <a:latin typeface="Calibri"/>
                <a:ea typeface="+mn-lt"/>
                <a:cs typeface="+mn-lt"/>
              </a:rPr>
              <a:t> 1</a:t>
            </a:r>
            <a:r>
              <a:rPr lang="ru-RU" sz="1200" dirty="0">
                <a:latin typeface="Calibri"/>
                <a:ea typeface="+mn-lt"/>
                <a:cs typeface="+mn-lt"/>
              </a:rPr>
              <a:t>, если вы хотите отметить завершение смены для выбранного клиента</a:t>
            </a:r>
            <a:r>
              <a:rPr lang="en-US" sz="1200" dirty="0">
                <a:latin typeface="Calibri"/>
                <a:ea typeface="+mn-lt"/>
                <a:cs typeface="+mn-lt"/>
              </a:rPr>
              <a:t>.</a:t>
            </a:r>
            <a:r>
              <a:rPr lang="en-US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dirty="0"/>
              <a:t>Примечание</a:t>
            </a:r>
            <a:r>
              <a:rPr lang="en-US" b="1" dirty="0"/>
              <a:t>:</a:t>
            </a:r>
            <a:r>
              <a:rPr lang="en-US" dirty="0"/>
              <a:t> </a:t>
            </a:r>
            <a:r>
              <a:rPr lang="ru-RU" dirty="0"/>
              <a:t>Если выбранный клиент получает услуги как по программе </a:t>
            </a:r>
            <a:r>
              <a:rPr lang="en-US" dirty="0"/>
              <a:t>IHSS</a:t>
            </a:r>
            <a:r>
              <a:rPr lang="ru-RU" dirty="0"/>
              <a:t>, так и по программе</a:t>
            </a:r>
            <a:r>
              <a:rPr lang="en-US" dirty="0"/>
              <a:t> WPCS</a:t>
            </a:r>
            <a:r>
              <a:rPr lang="ru-RU" dirty="0"/>
              <a:t>, и работник предоставляет услуги по обеим программам, работнику понадобиться отметить завершение смены отдельно для каждой из программ</a:t>
            </a:r>
            <a:r>
              <a:rPr lang="en-US" dirty="0"/>
              <a:t>.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Затем работник перейдет к шагу выбора типа местоположения</a:t>
            </a:r>
            <a:r>
              <a:rPr lang="en-US" dirty="0"/>
              <a:t>. </a:t>
            </a:r>
            <a:r>
              <a:rPr lang="ru-RU" dirty="0"/>
              <a:t>Система</a:t>
            </a:r>
            <a:r>
              <a:rPr lang="en-US" dirty="0"/>
              <a:t> TTS </a:t>
            </a:r>
            <a:r>
              <a:rPr lang="ru-RU" dirty="0"/>
              <a:t>проиграет голосовой запрос</a:t>
            </a:r>
            <a:r>
              <a:rPr lang="en-US" dirty="0"/>
              <a:t>: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Пожалуйста, выберите местоположение, из которого вы отмечаете завершение смены</a:t>
            </a:r>
            <a:r>
              <a:rPr lang="en-US" b="1" i="1" dirty="0"/>
              <a:t>.</a:t>
            </a:r>
            <a:r>
              <a:rPr lang="en-US" dirty="0"/>
              <a:t>  </a:t>
            </a:r>
            <a:endParaRPr lang="ru-RU" sz="1200" b="0" i="0" dirty="0">
              <a:ea typeface="+mn-ea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i="1" dirty="0">
                <a:ea typeface="+mn-lt"/>
                <a:cs typeface="+mn-lt"/>
              </a:rPr>
              <a:t>Нажмите «1» для «Дома» или</a:t>
            </a:r>
            <a:endParaRPr lang="ru-RU" sz="1200" b="0" i="0" dirty="0"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i="1" dirty="0">
                <a:ea typeface="+mn-lt"/>
                <a:cs typeface="+mn-lt"/>
              </a:rPr>
              <a:t>Нажмите «2» для «Общины»</a:t>
            </a:r>
            <a:r>
              <a:rPr lang="en-US" sz="1200" b="1" i="1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990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Пожалуйста, выберите тип места завершения смены</a:t>
            </a:r>
            <a:r>
              <a:rPr lang="en-US" b="1" i="1" dirty="0"/>
              <a:t>.</a:t>
            </a:r>
            <a:r>
              <a:rPr lang="en-US" i="1" dirty="0"/>
              <a:t> 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Нажмите  1 для дома или 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Нажмите 2 для общины</a:t>
            </a:r>
            <a:r>
              <a:rPr lang="en-US" b="1" i="1" dirty="0"/>
              <a:t>.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Система</a:t>
            </a:r>
            <a:r>
              <a:rPr lang="en-US" dirty="0"/>
              <a:t> TTS </a:t>
            </a:r>
            <a:r>
              <a:rPr lang="ru-RU" dirty="0"/>
              <a:t>попросит работника проверить введенные данные о завершении смены и спросит, хотят ли они изменить их, проиграв следующее сообщение</a:t>
            </a:r>
            <a:r>
              <a:rPr lang="en-US" dirty="0"/>
              <a:t>: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Вы завершаете смену для</a:t>
            </a:r>
            <a:r>
              <a:rPr lang="en-US" b="1" i="1" dirty="0"/>
              <a:t>: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Имя клиента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Номер дела клиента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Тип программы</a:t>
            </a:r>
            <a:r>
              <a:rPr lang="en-US" b="1" i="1" dirty="0"/>
              <a:t>: IHSS </a:t>
            </a:r>
            <a:r>
              <a:rPr lang="ru-RU" b="1" i="1" dirty="0"/>
              <a:t>или</a:t>
            </a:r>
            <a:r>
              <a:rPr lang="en-US" b="1" i="1" dirty="0"/>
              <a:t> WPCS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Место</a:t>
            </a:r>
            <a:r>
              <a:rPr lang="en-US" b="1" i="1" dirty="0"/>
              <a:t>: </a:t>
            </a:r>
            <a:r>
              <a:rPr lang="ru-RU" b="1" i="1" dirty="0"/>
              <a:t>дом или община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b="1" i="1" dirty="0"/>
              <a:t>Если это верно, нажмите 1 или нажмите 2, чтобы исправить введенные данные</a:t>
            </a:r>
            <a:r>
              <a:rPr lang="en-US" b="1" i="1" dirty="0"/>
              <a:t>.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Чтобы подтвердить правильность введенной информации, </a:t>
            </a:r>
            <a:r>
              <a:rPr lang="ru-RU" b="1" dirty="0"/>
              <a:t>нажмите 1</a:t>
            </a:r>
            <a:r>
              <a:rPr lang="en-US" dirty="0"/>
              <a:t>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904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dirty="0"/>
              <a:t>TTS </a:t>
            </a:r>
            <a:r>
              <a:rPr lang="ru-RU" dirty="0"/>
              <a:t>попросит работника ввести часы, отработанные за день с помощью следующего сообщения</a:t>
            </a:r>
            <a:r>
              <a:rPr lang="en-US" dirty="0"/>
              <a:t>: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i="1" dirty="0">
                <a:latin typeface="Calibri"/>
                <a:cs typeface="Calibri"/>
              </a:rPr>
              <a:t>Пожалуйста, введите отработанные часы, используя число из двух цифр. Например, если вы отработали четыре часа, введите «04». Введите отработанные часы, а затем нажмите кнопку со знаком «решетка»</a:t>
            </a:r>
            <a:r>
              <a:rPr lang="en-US" sz="1200" b="1" i="1" dirty="0">
                <a:latin typeface="Calibri"/>
                <a:cs typeface="Calibri"/>
              </a:rPr>
              <a:t> (#).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Затем</a:t>
            </a:r>
            <a:r>
              <a:rPr lang="en-US" dirty="0"/>
              <a:t> </a:t>
            </a:r>
            <a:r>
              <a:rPr lang="en-US" sz="1200" dirty="0">
                <a:latin typeface="Calibri"/>
                <a:cs typeface="Calibri"/>
              </a:rPr>
              <a:t>TTS </a:t>
            </a:r>
            <a:r>
              <a:rPr lang="ru-RU" sz="1200" dirty="0">
                <a:latin typeface="Calibri"/>
                <a:cs typeface="Calibri"/>
              </a:rPr>
              <a:t>попросит вас подтвердить или исправить введенные часы. Если вы подтвердите правильность часов, </a:t>
            </a:r>
            <a:r>
              <a:rPr lang="en-US" sz="1200" dirty="0">
                <a:latin typeface="Calibri"/>
                <a:cs typeface="Calibri"/>
              </a:rPr>
              <a:t>TTS</a:t>
            </a:r>
            <a:r>
              <a:rPr lang="ru-RU" sz="1200" dirty="0">
                <a:latin typeface="Calibri"/>
                <a:cs typeface="Calibri"/>
              </a:rPr>
              <a:t> попросит вас ввести минуты с помощью сообщения</a:t>
            </a:r>
            <a:r>
              <a:rPr lang="en-US" sz="1200" dirty="0">
                <a:latin typeface="Calibri"/>
                <a:cs typeface="Calibri"/>
              </a:rPr>
              <a:t>: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b="1" i="1" dirty="0">
                <a:latin typeface="Calibri"/>
                <a:cs typeface="Calibri"/>
              </a:rPr>
              <a:t>Пожалуйста, введите отработанные минуты, используя число из двух цифр. Например, если вы отработали тридцать минут, введите «30». Введите отработанные и минуты, а затем нажмите кнопку со знаком «решетка»</a:t>
            </a:r>
            <a:r>
              <a:rPr lang="en-US" sz="1200" b="1" i="1" dirty="0">
                <a:latin typeface="Calibri"/>
                <a:cs typeface="Calibri"/>
              </a:rPr>
              <a:t> (#). </a:t>
            </a:r>
            <a:endParaRPr lang="en-US" dirty="0"/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Calibri"/>
                <a:cs typeface="Calibri"/>
              </a:rPr>
              <a:t>TTS </a:t>
            </a:r>
            <a:r>
              <a:rPr lang="ru-RU" sz="1200" dirty="0">
                <a:latin typeface="Calibri"/>
                <a:cs typeface="Calibri"/>
              </a:rPr>
              <a:t>озвучит введенные минуты, и спросит верно ли это число, или вы хотите исправить его. Если введенные минуты верны,</a:t>
            </a:r>
            <a:r>
              <a:rPr lang="en-US" sz="1200" dirty="0">
                <a:latin typeface="Calibri"/>
                <a:cs typeface="Calibri"/>
              </a:rPr>
              <a:t> TTS </a:t>
            </a:r>
            <a:r>
              <a:rPr lang="ru-RU" sz="1200" dirty="0">
                <a:latin typeface="Calibri"/>
                <a:cs typeface="Calibri"/>
              </a:rPr>
              <a:t>сохранит введенные данные и вы вернетесь в меню «деятельности»</a:t>
            </a:r>
            <a:r>
              <a:rPr lang="en-US" sz="1200" dirty="0">
                <a:latin typeface="Calibri"/>
                <a:cs typeface="Calibri"/>
              </a:rPr>
              <a:t>.</a:t>
            </a:r>
            <a:endParaRPr lang="en-US" dirty="0"/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ru-RU" sz="1200" b="1" dirty="0">
                <a:latin typeface="Calibri"/>
                <a:cs typeface="Calibri"/>
              </a:rPr>
              <a:t>Поздравляем вас</a:t>
            </a:r>
            <a:r>
              <a:rPr lang="en-US" sz="1200" b="1" dirty="0">
                <a:latin typeface="Calibri"/>
                <a:cs typeface="Calibri"/>
              </a:rPr>
              <a:t>!</a:t>
            </a:r>
            <a:r>
              <a:rPr lang="en-US" sz="1200" dirty="0">
                <a:latin typeface="Calibri"/>
                <a:cs typeface="Calibri"/>
              </a:rPr>
              <a:t> </a:t>
            </a:r>
            <a:r>
              <a:rPr lang="ru-RU" sz="1200" b="1" dirty="0">
                <a:latin typeface="Calibri"/>
                <a:cs typeface="Calibri"/>
              </a:rPr>
              <a:t>Вы успешно ввели данные о завершении смены для данного клиента</a:t>
            </a:r>
            <a:r>
              <a:rPr lang="en-US" sz="1200" b="1" dirty="0">
                <a:latin typeface="Calibri"/>
                <a:cs typeface="Calibri"/>
              </a:rPr>
              <a:t>.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32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36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810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Портал электронных услуг был модифицирован для того, чтобы добавить выбор возможности отметить начало и завершение рабочей смены, позволяющей работникам легко сделать это в своем личном кабинете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отметить начало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помощью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работники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IHSS/WPCS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 проживающие с клиентами, должны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dirty="0"/>
              <a:t>Зайти в свой личный кабинет на портале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этого, на главной странице портала, они должны нажать на кнопку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(отметить начало/завершение смены)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мышкой, чтобы перейти к следующем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11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После этого работник перейдет на экран </a:t>
            </a:r>
            <a:r>
              <a:rPr lang="ru-RU" b="1" dirty="0"/>
              <a:t>начала/завершения смены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им нужно будет сделать выбор начала или завершения. Чтобы сделать запись о начале смены, нажмите на кнопку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мышкой, чтобы перейти к следующем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716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ввода начала и завершения смены 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должна быть включена геолокация. Работникам нужно включить геолокацию, чтобы продолжить (нажать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работник выберет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Now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(не сейчас)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появится предупреждение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работы этого приложения необходима геолокация, чтобы отмечать место начала и завершения работы. Пожалуйста, включите геолокацию, чтобы продолжить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78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94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 как работник выберет включение геолокации, он должен будет разрешить сайту «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ihss.ca.gov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считывать свое местоположение. Ему нужно будет выбрать «разрешить»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чтобы продолжить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работник выберет «заблокировать»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они не смогут продолжать процесс записи начала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Пожалуйста помните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b="1" i="1" u="sng" dirty="0"/>
              <a:t>Местоположение работника не определяется постоянно.</a:t>
            </a:r>
            <a:r>
              <a:rPr lang="ru-RU" b="1" i="1" u="none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Местоположение определяется только во время записи начала и завершения смены, чтобы проверить, что работник находится в доме клиента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90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того, как работник нажмет кнопку для разрешения геолокации, он будет перенаправлен на экран начала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экране ввода места начала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увидит имя или имена клиентов, на которых они работают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dirty="0"/>
              <a:t>Работник должен будет выбрать </a:t>
            </a:r>
            <a:r>
              <a:rPr lang="ru-RU" b="1" dirty="0"/>
              <a:t>клиента, </a:t>
            </a:r>
            <a:r>
              <a:rPr lang="ru-RU" b="0" dirty="0"/>
              <a:t>для которого они хотят зарегистрировать начало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выбрать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местонахождение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затем нажать на кнопку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Пожалуйста отметьте, что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клиент записан только на одну программу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(IHSS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WPCS),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«Типа программы» предоставлен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будет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данном примере клиент записан только в одну программу, поэтому выбор программы здесь не показан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09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Если клиент записан на обе программы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(IHSS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WPCS),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опция выбора </a:t>
            </a:r>
            <a:r>
              <a:rPr lang="ru-RU" sz="1200" b="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1200" b="0" dirty="0">
                <a:solidFill>
                  <a:srgbClr val="002060"/>
                </a:solidFill>
                <a:latin typeface="Calibri"/>
                <a:cs typeface="Calibri"/>
              </a:rPr>
              <a:t>Program Type</a:t>
            </a:r>
            <a:r>
              <a:rPr lang="ru-RU" sz="1200" b="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покажет выбор между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IHSS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WPCS. </a:t>
            </a:r>
            <a:r>
              <a:rPr lang="ru-RU" dirty="0"/>
              <a:t>Работникам нужно будет выбрать</a:t>
            </a:r>
            <a:r>
              <a:rPr lang="en-US" dirty="0"/>
              <a:t> </a:t>
            </a:r>
            <a:r>
              <a:rPr lang="en-US" b="1" kern="1200" dirty="0">
                <a:effectLst/>
              </a:rPr>
              <a:t>IHSS</a:t>
            </a:r>
            <a:r>
              <a:rPr lang="en-US" dirty="0"/>
              <a:t> </a:t>
            </a:r>
            <a:r>
              <a:rPr lang="ru-RU" kern="1200" dirty="0">
                <a:effectLst/>
              </a:rPr>
              <a:t>или</a:t>
            </a:r>
            <a:r>
              <a:rPr lang="en-US" dirty="0"/>
              <a:t> </a:t>
            </a:r>
            <a:r>
              <a:rPr lang="en-US" b="1" kern="1200" dirty="0">
                <a:effectLst/>
              </a:rPr>
              <a:t>WPCS</a:t>
            </a:r>
            <a:r>
              <a:rPr lang="ru-RU" b="0" kern="1200" dirty="0">
                <a:effectLst/>
              </a:rPr>
              <a:t>, прежде чем они смогут ввести данные о начале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11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только работник нажмет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 появится окно сообщения. Работник должен выбрать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чтобы подтвердить ввод начала смены для выбранного клиента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 ввода начала смены завершен и работник будет перенаправлен 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экран подтверждения начала смены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82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экране подтверждения начала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работника будет возможность выбора – вернуться на главную страницу или ввести данные о начале смены для другого клиента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работник будет готов ввести данные о завершении смены в конце рабочего дня, он будет следовать похожим шагам для процесса завершения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79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ввести данные о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завершении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ESP, </a:t>
            </a:r>
            <a:r>
              <a:rPr lang="ru-RU" dirty="0"/>
              <a:t>работник должен зайти в свой личный кабинет на платформе</a:t>
            </a:r>
            <a:r>
              <a:rPr 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Зайдя в личный кабинет, он попадет на главную страницу. На главной странице работник должен будет нажать на кнопку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b="1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30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Работник увидит </a:t>
            </a:r>
            <a:r>
              <a:rPr lang="ru-RU" b="1" dirty="0"/>
              <a:t>экран</a:t>
            </a:r>
            <a:r>
              <a:rPr lang="ru-RU" dirty="0"/>
              <a:t> </a:t>
            </a:r>
            <a:r>
              <a:rPr lang="ru-RU" b="1" dirty="0"/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ему нужно будет выбрать нужное действие – ввод начала или завершения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Check-Out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r>
              <a:rPr lang="ru-RU" dirty="0"/>
              <a:t>Для ввода данных завершения смены, нажмите 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20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нажатия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работник перейдет на экран ввода данных завершения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экране завершения смены они увидят имя клиента или клиентов, на которых они работают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dirty="0"/>
              <a:t>Работнику будет нужно </a:t>
            </a:r>
            <a:r>
              <a:rPr lang="ru-RU" b="1" dirty="0"/>
              <a:t>выбрать клиента</a:t>
            </a:r>
            <a:r>
              <a:rPr lang="ru-RU" b="0" dirty="0"/>
              <a:t>, работу с которым они завершают,</a:t>
            </a:r>
          </a:p>
          <a:p>
            <a:r>
              <a:rPr lang="ru-RU" b="0" dirty="0"/>
              <a:t>выбрать </a:t>
            </a:r>
            <a:r>
              <a:rPr lang="ru-RU" b="1" dirty="0"/>
              <a:t>местоположение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община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Ввести отработанные часы и минуты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затем нажать на кнопку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Пожалуйста отметьте, что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клиент записан только на одну программу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(IHSS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WPCS),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«Типа программы» предоставлен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будет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данном примере клиент записан только в одну программу, поэтому выбор программы здесь не показан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8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нажатия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работник перейдет на экран ввода данных завершения смены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экране завершения смены они увидят имя клиента или клиентов, на которых они работают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dirty="0"/>
              <a:t>Работнику будет нужно </a:t>
            </a:r>
            <a:r>
              <a:rPr lang="ru-RU" b="1" dirty="0"/>
              <a:t>выбрать клиента</a:t>
            </a:r>
            <a:r>
              <a:rPr lang="ru-RU" b="0" dirty="0"/>
              <a:t>, работу с которым они завершают,</a:t>
            </a:r>
          </a:p>
          <a:p>
            <a:r>
              <a:rPr lang="ru-RU" b="0" dirty="0"/>
              <a:t>выбрать </a:t>
            </a:r>
            <a:r>
              <a:rPr lang="ru-RU" b="1" dirty="0"/>
              <a:t>местоположение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община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Ввести отработанные часы и минуты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затем нажать на кнопку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Пожалуйста отметьте, что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клиент записан только на одну программу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(IHSS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WPCS),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«Типа программы» предоставлен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будет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данном примере клиент записан только в одну программу, поэтому выбор программы здесь не показан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268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экране подтверждения завершения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работника будет возможность выбора – вернуться на главную страницу или ввести данные о завершении смены для другого клиента.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процесс ввода данных о начале и завершении смены для выбранного клиента 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Электронном портале услуг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заканчивается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После установки мобильного приложения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EVV IHSS,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работники получат доступ к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«Ознакомительным страницам»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, когда они </a:t>
            </a:r>
            <a:r>
              <a:rPr lang="ru-RU" sz="1200" b="0" i="0" u="sng" dirty="0">
                <a:solidFill>
                  <a:srgbClr val="002060"/>
                </a:solidFill>
                <a:latin typeface="Calibri"/>
                <a:cs typeface="Calibri"/>
              </a:rPr>
              <a:t>впервые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откроют это приложение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1200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Начальные страницы показывают функции приложения и как оно работает. Для того, чтобы пройти через страницы, нажимайте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кнопку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 «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Next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кликните мышкой один раз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Чтобы обойти ознакомительные страницы и перейти на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страницу входа 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, работники могут выбрать 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ссылку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Login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в верхнем правом углу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***Щелкните мышкой один раз, чтобы перейти к следующему слайду***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34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экране подтверждения завершения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работника будет возможность выбора – вернуться на главную страницу или ввести данные о завершении смены для другого клиента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процесс ввода данных о начале и завершении смены для выбранного клиента 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Электронном портале услуг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заканчивается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5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52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82791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экране подтверждения завершения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работника будет возможность выбора – вернуться на главную страницу или ввести данные о завершении смены для другого клиента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процесс ввода данных о начале и завершении смены для выбранного клиента на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Электронном портале услуг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заканчивается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5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На странице входа вы увидите название и логотип программы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IHSS.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Мы понимаем, как трудно запоминать разные имена пользователя и пароли. Мы создали мобильное приложение </a:t>
            </a:r>
            <a:r>
              <a:rPr lang="en-US" dirty="0"/>
              <a:t>IHSS EVV</a:t>
            </a:r>
            <a:r>
              <a:rPr lang="ru-RU" dirty="0"/>
              <a:t>, в котором работники будут использовать те же имя пользователя и пароль, которые они вводят при входе в расчетную запись </a:t>
            </a:r>
            <a:r>
              <a:rPr lang="en-US" dirty="0"/>
              <a:t>ESP.  </a:t>
            </a:r>
            <a:r>
              <a:rPr lang="ru-RU" dirty="0"/>
              <a:t>Вам не нужно будет запоминать новое имя пользователя или пароль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Это приложение также позволяет работникам оставаться в системе и восстановить имя пользователя или пароль, если они их забудут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ru-RU" dirty="0"/>
              <a:t>Работники заходят в приложение </a:t>
            </a:r>
            <a:r>
              <a:rPr lang="en-US" dirty="0"/>
              <a:t>IHSS EVV </a:t>
            </a:r>
            <a:r>
              <a:rPr lang="ru-RU" dirty="0"/>
              <a:t>с помощью своего имени пользователя и пароля в системе </a:t>
            </a:r>
            <a:r>
              <a:rPr lang="en-US" dirty="0"/>
              <a:t>ESP</a:t>
            </a:r>
            <a:r>
              <a:rPr lang="ru-RU" dirty="0"/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Как только они войдут в приложение, они попадут на </a:t>
            </a:r>
            <a:r>
              <a:rPr lang="ru-RU" b="1" dirty="0"/>
              <a:t>Главную страницу</a:t>
            </a:r>
            <a:r>
              <a:rPr lang="en-US" b="1" dirty="0"/>
              <a:t> </a:t>
            </a:r>
            <a:r>
              <a:rPr lang="ru-RU" b="0" dirty="0"/>
              <a:t>мобильного приложения </a:t>
            </a:r>
            <a:r>
              <a:rPr lang="en-US" dirty="0"/>
              <a:t>IHSS EVV.</a:t>
            </a:r>
          </a:p>
          <a:p>
            <a:pPr algn="l"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Работников попросят выбрать действие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Зарегистрировать начало и завершение смены (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Check-In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Check-Out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). В начале смены, нажмите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1200" b="1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1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того, как они нажмут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они еще этого не сделали, работники увидят окно, запрашивающее разрешение на определение местоположения.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Чтобы перейти на экран, где вы отмечаете начало и завершение предоставления услуг, вам нужно включить геолокацию на вашем устройстве.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Выберите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чтобы продолжать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упоминалось ранее, геолокация будет подтверждать местонахождение работника только когда вы выбираете «дом» при вводе начала и завершения услу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Calibri"/>
                <a:ea typeface="+mn-ea"/>
                <a:cs typeface="Calibri"/>
              </a:rPr>
              <a:t>г.</a:t>
            </a:r>
            <a:endParaRPr lang="en-US" sz="12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3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продолжить, они должны выбрать один из вариантов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«Разрешить один раз»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«Разрешить при использовании приложения»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сообщение на айфонах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«При использовании приложения» или «только сейчас»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сообщение на телефонах Андроид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Разрешить один раз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 сейчас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Это позволяет мобильному приложению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IHSS EVV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использовать данные местоположения один раз для этого приложения. Работнику придется выбирать этот вариант каждый раз при использовании приложения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Разрешить при использовании приложения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использовании приложения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kern="1200" dirty="0">
                <a:solidFill>
                  <a:srgbClr val="002060"/>
                </a:solidFill>
                <a:effectLst/>
                <a:latin typeface="Calibri"/>
                <a:ea typeface="+mn-ea"/>
                <a:cs typeface="Calibri"/>
              </a:rPr>
              <a:t>П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озволит приложению 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IHSS EVV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использовать местоположение, когда работник пользуется им для того, чтобы отметить время начала и завершения работы.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Прочитайте слайд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произойдет, если работник не подключит данные о местоположении или откажется делиться ими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Работник получит предупреждающее сообщение с запросом о включении геолокации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1200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Работник </a:t>
            </a:r>
            <a:r>
              <a:rPr lang="ru-RU" sz="1200" b="0" dirty="0">
                <a:solidFill>
                  <a:srgbClr val="002060"/>
                </a:solidFill>
                <a:latin typeface="Calibri"/>
                <a:cs typeface="Calibri"/>
              </a:rPr>
              <a:t>не сможет продолжить процесс ввода начала</a:t>
            </a:r>
            <a:r>
              <a:rPr lang="en-US" sz="1200" b="0" dirty="0">
                <a:solidFill>
                  <a:srgbClr val="002060"/>
                </a:solidFill>
                <a:latin typeface="Calibri"/>
                <a:cs typeface="Calibri"/>
              </a:rPr>
              <a:t>/</a:t>
            </a:r>
            <a:r>
              <a:rPr lang="ru-RU" sz="1200" b="0" dirty="0">
                <a:solidFill>
                  <a:srgbClr val="002060"/>
                </a:solidFill>
                <a:latin typeface="Calibri"/>
                <a:cs typeface="Calibri"/>
              </a:rPr>
              <a:t>завершения предоставления услуг, пока </a:t>
            </a:r>
            <a:r>
              <a:rPr lang="ru-RU" sz="1200" dirty="0">
                <a:solidFill>
                  <a:srgbClr val="002060"/>
                </a:solidFill>
                <a:latin typeface="Calibri"/>
                <a:cs typeface="Calibri"/>
              </a:rPr>
              <a:t>он не включит геолокацию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Примечание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Предупреждающее сообщение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«Для работы этого приложения необходимо включить геолокацию, прежде чем вы сможете отметить начало/завершение работы. Пожалуйста, включите геолокацию, чтобы продолжить»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продолжить, работник должен нажать на кнопку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Щелкните мышкой один раз, чтобы перейти к следующему слайду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7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5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082438-A078-4034-9D95-0A18DEDB92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221" y="1283368"/>
            <a:ext cx="2549305" cy="5574632"/>
          </a:xfrm>
          <a:custGeom>
            <a:avLst/>
            <a:gdLst>
              <a:gd name="connsiteX0" fmla="*/ 0 w 2549305"/>
              <a:gd name="connsiteY0" fmla="*/ 0 h 5574632"/>
              <a:gd name="connsiteX1" fmla="*/ 2549305 w 2549305"/>
              <a:gd name="connsiteY1" fmla="*/ 0 h 5574632"/>
              <a:gd name="connsiteX2" fmla="*/ 2549305 w 2549305"/>
              <a:gd name="connsiteY2" fmla="*/ 5574632 h 5574632"/>
              <a:gd name="connsiteX3" fmla="*/ 0 w 2549305"/>
              <a:gd name="connsiteY3" fmla="*/ 5574632 h 557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305" h="5574632">
                <a:moveTo>
                  <a:pt x="0" y="0"/>
                </a:moveTo>
                <a:lnTo>
                  <a:pt x="2549305" y="0"/>
                </a:lnTo>
                <a:lnTo>
                  <a:pt x="2549305" y="5574632"/>
                </a:lnTo>
                <a:lnTo>
                  <a:pt x="0" y="55746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45C113-4B5A-45AB-B477-CDDBDBCC0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770" y="0"/>
            <a:ext cx="2549305" cy="5574632"/>
          </a:xfrm>
          <a:custGeom>
            <a:avLst/>
            <a:gdLst>
              <a:gd name="connsiteX0" fmla="*/ 0 w 2549305"/>
              <a:gd name="connsiteY0" fmla="*/ 0 h 5574632"/>
              <a:gd name="connsiteX1" fmla="*/ 2549305 w 2549305"/>
              <a:gd name="connsiteY1" fmla="*/ 0 h 5574632"/>
              <a:gd name="connsiteX2" fmla="*/ 2549305 w 2549305"/>
              <a:gd name="connsiteY2" fmla="*/ 5574632 h 5574632"/>
              <a:gd name="connsiteX3" fmla="*/ 0 w 2549305"/>
              <a:gd name="connsiteY3" fmla="*/ 5574632 h 557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305" h="5574632">
                <a:moveTo>
                  <a:pt x="0" y="0"/>
                </a:moveTo>
                <a:lnTo>
                  <a:pt x="2549305" y="0"/>
                </a:lnTo>
                <a:lnTo>
                  <a:pt x="2549305" y="5574632"/>
                </a:lnTo>
                <a:lnTo>
                  <a:pt x="0" y="55746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94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E615269-48B5-455E-8433-79A4EDC42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48500" y="4201296"/>
            <a:ext cx="2541373" cy="2656704"/>
          </a:xfrm>
          <a:custGeom>
            <a:avLst/>
            <a:gdLst>
              <a:gd name="connsiteX0" fmla="*/ 0 w 2541373"/>
              <a:gd name="connsiteY0" fmla="*/ 0 h 2656704"/>
              <a:gd name="connsiteX1" fmla="*/ 2541373 w 2541373"/>
              <a:gd name="connsiteY1" fmla="*/ 0 h 2656704"/>
              <a:gd name="connsiteX2" fmla="*/ 2541373 w 2541373"/>
              <a:gd name="connsiteY2" fmla="*/ 2656704 h 2656704"/>
              <a:gd name="connsiteX3" fmla="*/ 0 w 2541373"/>
              <a:gd name="connsiteY3" fmla="*/ 2656704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2656704">
                <a:moveTo>
                  <a:pt x="0" y="0"/>
                </a:moveTo>
                <a:lnTo>
                  <a:pt x="2541373" y="0"/>
                </a:lnTo>
                <a:lnTo>
                  <a:pt x="2541373" y="2656704"/>
                </a:lnTo>
                <a:lnTo>
                  <a:pt x="0" y="2656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B30E49-E4D4-46FB-BFCB-602B977C7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50627" y="0"/>
            <a:ext cx="2541373" cy="6858000"/>
          </a:xfrm>
          <a:custGeom>
            <a:avLst/>
            <a:gdLst>
              <a:gd name="connsiteX0" fmla="*/ 0 w 2541373"/>
              <a:gd name="connsiteY0" fmla="*/ 0 h 6858000"/>
              <a:gd name="connsiteX1" fmla="*/ 2541373 w 2541373"/>
              <a:gd name="connsiteY1" fmla="*/ 0 h 6858000"/>
              <a:gd name="connsiteX2" fmla="*/ 2541373 w 2541373"/>
              <a:gd name="connsiteY2" fmla="*/ 6858000 h 6858000"/>
              <a:gd name="connsiteX3" fmla="*/ 0 w 2541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6858000">
                <a:moveTo>
                  <a:pt x="0" y="0"/>
                </a:moveTo>
                <a:lnTo>
                  <a:pt x="2541373" y="0"/>
                </a:lnTo>
                <a:lnTo>
                  <a:pt x="25413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60E8ED-0542-4367-9AFB-5404BA92CE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0" y="0"/>
            <a:ext cx="2541373" cy="4139514"/>
          </a:xfrm>
          <a:custGeom>
            <a:avLst/>
            <a:gdLst>
              <a:gd name="connsiteX0" fmla="*/ 0 w 2541373"/>
              <a:gd name="connsiteY0" fmla="*/ 0 h 4139514"/>
              <a:gd name="connsiteX1" fmla="*/ 2541373 w 2541373"/>
              <a:gd name="connsiteY1" fmla="*/ 0 h 4139514"/>
              <a:gd name="connsiteX2" fmla="*/ 2541373 w 2541373"/>
              <a:gd name="connsiteY2" fmla="*/ 4139514 h 4139514"/>
              <a:gd name="connsiteX3" fmla="*/ 0 w 2541373"/>
              <a:gd name="connsiteY3" fmla="*/ 4139514 h 413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4139514">
                <a:moveTo>
                  <a:pt x="0" y="0"/>
                </a:moveTo>
                <a:lnTo>
                  <a:pt x="2541373" y="0"/>
                </a:lnTo>
                <a:lnTo>
                  <a:pt x="2541373" y="4139514"/>
                </a:lnTo>
                <a:lnTo>
                  <a:pt x="0" y="41395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91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B5E8AA-F297-4A1E-9E90-1700470C8A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811" y="3429000"/>
            <a:ext cx="5375189" cy="2737022"/>
          </a:xfrm>
          <a:custGeom>
            <a:avLst/>
            <a:gdLst>
              <a:gd name="connsiteX0" fmla="*/ 0 w 5375189"/>
              <a:gd name="connsiteY0" fmla="*/ 0 h 2737022"/>
              <a:gd name="connsiteX1" fmla="*/ 5375189 w 5375189"/>
              <a:gd name="connsiteY1" fmla="*/ 0 h 2737022"/>
              <a:gd name="connsiteX2" fmla="*/ 5375189 w 5375189"/>
              <a:gd name="connsiteY2" fmla="*/ 2737022 h 2737022"/>
              <a:gd name="connsiteX3" fmla="*/ 0 w 5375189"/>
              <a:gd name="connsiteY3" fmla="*/ 2737022 h 2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189" h="2737022">
                <a:moveTo>
                  <a:pt x="0" y="0"/>
                </a:moveTo>
                <a:lnTo>
                  <a:pt x="5375189" y="0"/>
                </a:lnTo>
                <a:lnTo>
                  <a:pt x="5375189" y="2737022"/>
                </a:lnTo>
                <a:lnTo>
                  <a:pt x="0" y="27370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073EAD-05A7-4369-88BB-D654A6208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691978"/>
            <a:ext cx="5375189" cy="2737022"/>
          </a:xfrm>
          <a:custGeom>
            <a:avLst/>
            <a:gdLst>
              <a:gd name="connsiteX0" fmla="*/ 0 w 5375189"/>
              <a:gd name="connsiteY0" fmla="*/ 0 h 2737022"/>
              <a:gd name="connsiteX1" fmla="*/ 5375189 w 5375189"/>
              <a:gd name="connsiteY1" fmla="*/ 0 h 2737022"/>
              <a:gd name="connsiteX2" fmla="*/ 5375189 w 5375189"/>
              <a:gd name="connsiteY2" fmla="*/ 2737022 h 2737022"/>
              <a:gd name="connsiteX3" fmla="*/ 0 w 5375189"/>
              <a:gd name="connsiteY3" fmla="*/ 2737022 h 2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189" h="2737022">
                <a:moveTo>
                  <a:pt x="0" y="0"/>
                </a:moveTo>
                <a:lnTo>
                  <a:pt x="5375189" y="0"/>
                </a:lnTo>
                <a:lnTo>
                  <a:pt x="5375189" y="2737022"/>
                </a:lnTo>
                <a:lnTo>
                  <a:pt x="0" y="27370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17A48DF-4B3B-4C18-B248-8C4D84867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9026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7C162C-CC37-4CBD-BD88-F41DE09B6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4530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48C902-4F12-4CA1-BBAA-B5350F08DD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1778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06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2C4C62-5A1F-44B7-820E-6E5C8C8930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178587"/>
            <a:ext cx="12205645" cy="3265610"/>
          </a:xfrm>
          <a:custGeom>
            <a:avLst/>
            <a:gdLst>
              <a:gd name="connsiteX0" fmla="*/ 0 w 12205645"/>
              <a:gd name="connsiteY0" fmla="*/ 0 h 3265610"/>
              <a:gd name="connsiteX1" fmla="*/ 12205645 w 12205645"/>
              <a:gd name="connsiteY1" fmla="*/ 0 h 3265610"/>
              <a:gd name="connsiteX2" fmla="*/ 12205645 w 12205645"/>
              <a:gd name="connsiteY2" fmla="*/ 3265610 h 3265610"/>
              <a:gd name="connsiteX3" fmla="*/ 0 w 12205645"/>
              <a:gd name="connsiteY3" fmla="*/ 3265610 h 326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645" h="3265610">
                <a:moveTo>
                  <a:pt x="0" y="0"/>
                </a:moveTo>
                <a:lnTo>
                  <a:pt x="12205645" y="0"/>
                </a:lnTo>
                <a:lnTo>
                  <a:pt x="12205645" y="3265610"/>
                </a:lnTo>
                <a:lnTo>
                  <a:pt x="0" y="326561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10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536C4D-D47D-469E-A949-77E4884142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9216" y="2308377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C3881F-9F59-45F8-8765-6377A0350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5577" y="2308376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A54854-CA77-4398-84A3-61926D7D0F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1938" y="2308375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7A9AAC-1E4D-484B-82A9-C9A64A485B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18299" y="2308374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51D44B-2046-41F5-AAAB-95C7B8BC3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855" y="2308378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39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1D0606F-6A67-4F3E-B801-5E547930D3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997" y="3429000"/>
            <a:ext cx="4064001" cy="3164058"/>
          </a:xfrm>
          <a:custGeom>
            <a:avLst/>
            <a:gdLst>
              <a:gd name="connsiteX0" fmla="*/ 0 w 4064001"/>
              <a:gd name="connsiteY0" fmla="*/ 0 h 3164058"/>
              <a:gd name="connsiteX1" fmla="*/ 4064001 w 4064001"/>
              <a:gd name="connsiteY1" fmla="*/ 0 h 3164058"/>
              <a:gd name="connsiteX2" fmla="*/ 4064001 w 4064001"/>
              <a:gd name="connsiteY2" fmla="*/ 3164058 h 3164058"/>
              <a:gd name="connsiteX3" fmla="*/ 0 w 4064001"/>
              <a:gd name="connsiteY3" fmla="*/ 3164058 h 316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4058">
                <a:moveTo>
                  <a:pt x="0" y="0"/>
                </a:moveTo>
                <a:lnTo>
                  <a:pt x="4064001" y="0"/>
                </a:lnTo>
                <a:lnTo>
                  <a:pt x="4064001" y="3164058"/>
                </a:lnTo>
                <a:lnTo>
                  <a:pt x="0" y="31640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77D99F8-CEEB-4E32-9DC8-9C8A21119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999" y="264942"/>
            <a:ext cx="4064001" cy="3164058"/>
          </a:xfrm>
          <a:custGeom>
            <a:avLst/>
            <a:gdLst>
              <a:gd name="connsiteX0" fmla="*/ 0 w 4064001"/>
              <a:gd name="connsiteY0" fmla="*/ 0 h 3164058"/>
              <a:gd name="connsiteX1" fmla="*/ 4064001 w 4064001"/>
              <a:gd name="connsiteY1" fmla="*/ 0 h 3164058"/>
              <a:gd name="connsiteX2" fmla="*/ 4064001 w 4064001"/>
              <a:gd name="connsiteY2" fmla="*/ 3164058 h 3164058"/>
              <a:gd name="connsiteX3" fmla="*/ 0 w 4064001"/>
              <a:gd name="connsiteY3" fmla="*/ 3164058 h 316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4058">
                <a:moveTo>
                  <a:pt x="0" y="0"/>
                </a:moveTo>
                <a:lnTo>
                  <a:pt x="4064001" y="0"/>
                </a:lnTo>
                <a:lnTo>
                  <a:pt x="4064001" y="3164058"/>
                </a:lnTo>
                <a:lnTo>
                  <a:pt x="0" y="31640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B562C2-5CA5-4C07-9893-34116BBEBF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997" y="3427827"/>
            <a:ext cx="4064001" cy="3165231"/>
          </a:xfrm>
          <a:custGeom>
            <a:avLst/>
            <a:gdLst>
              <a:gd name="connsiteX0" fmla="*/ 0 w 4064001"/>
              <a:gd name="connsiteY0" fmla="*/ 0 h 3165231"/>
              <a:gd name="connsiteX1" fmla="*/ 4064001 w 4064001"/>
              <a:gd name="connsiteY1" fmla="*/ 0 h 3165231"/>
              <a:gd name="connsiteX2" fmla="*/ 4064001 w 4064001"/>
              <a:gd name="connsiteY2" fmla="*/ 3165231 h 3165231"/>
              <a:gd name="connsiteX3" fmla="*/ 0 w 4064001"/>
              <a:gd name="connsiteY3" fmla="*/ 3165231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5231">
                <a:moveTo>
                  <a:pt x="0" y="0"/>
                </a:moveTo>
                <a:lnTo>
                  <a:pt x="4064001" y="0"/>
                </a:lnTo>
                <a:lnTo>
                  <a:pt x="4064001" y="3165231"/>
                </a:lnTo>
                <a:lnTo>
                  <a:pt x="0" y="31652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457E141-156F-4495-AED2-16A0D4CE36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3998" y="263769"/>
            <a:ext cx="4064001" cy="3165231"/>
          </a:xfrm>
          <a:custGeom>
            <a:avLst/>
            <a:gdLst>
              <a:gd name="connsiteX0" fmla="*/ 0 w 4064001"/>
              <a:gd name="connsiteY0" fmla="*/ 0 h 3165231"/>
              <a:gd name="connsiteX1" fmla="*/ 4064001 w 4064001"/>
              <a:gd name="connsiteY1" fmla="*/ 0 h 3165231"/>
              <a:gd name="connsiteX2" fmla="*/ 4064001 w 4064001"/>
              <a:gd name="connsiteY2" fmla="*/ 3165231 h 3165231"/>
              <a:gd name="connsiteX3" fmla="*/ 0 w 4064001"/>
              <a:gd name="connsiteY3" fmla="*/ 3165231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5231">
                <a:moveTo>
                  <a:pt x="0" y="0"/>
                </a:moveTo>
                <a:lnTo>
                  <a:pt x="4064001" y="0"/>
                </a:lnTo>
                <a:lnTo>
                  <a:pt x="4064001" y="3165231"/>
                </a:lnTo>
                <a:lnTo>
                  <a:pt x="0" y="31652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CDD1AD4-B0F6-4927-8501-209D8BE43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263769"/>
            <a:ext cx="4064000" cy="6330462"/>
          </a:xfrm>
          <a:custGeom>
            <a:avLst/>
            <a:gdLst>
              <a:gd name="connsiteX0" fmla="*/ 0 w 4064000"/>
              <a:gd name="connsiteY0" fmla="*/ 0 h 6330462"/>
              <a:gd name="connsiteX1" fmla="*/ 4064000 w 4064000"/>
              <a:gd name="connsiteY1" fmla="*/ 0 h 6330462"/>
              <a:gd name="connsiteX2" fmla="*/ 4064000 w 4064000"/>
              <a:gd name="connsiteY2" fmla="*/ 6330462 h 6330462"/>
              <a:gd name="connsiteX3" fmla="*/ 0 w 4064000"/>
              <a:gd name="connsiteY3" fmla="*/ 6330462 h 63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330462">
                <a:moveTo>
                  <a:pt x="0" y="0"/>
                </a:moveTo>
                <a:lnTo>
                  <a:pt x="4064000" y="0"/>
                </a:lnTo>
                <a:lnTo>
                  <a:pt x="4064000" y="6330462"/>
                </a:lnTo>
                <a:lnTo>
                  <a:pt x="0" y="6330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56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09D9C9-1B69-4F76-8EF5-024356DD94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1870" y="2304379"/>
            <a:ext cx="2397626" cy="2456864"/>
          </a:xfrm>
          <a:custGeom>
            <a:avLst/>
            <a:gdLst>
              <a:gd name="connsiteX0" fmla="*/ 0 w 2397626"/>
              <a:gd name="connsiteY0" fmla="*/ 0 h 2456864"/>
              <a:gd name="connsiteX1" fmla="*/ 2397626 w 2397626"/>
              <a:gd name="connsiteY1" fmla="*/ 0 h 2456864"/>
              <a:gd name="connsiteX2" fmla="*/ 2397626 w 2397626"/>
              <a:gd name="connsiteY2" fmla="*/ 2456864 h 2456864"/>
              <a:gd name="connsiteX3" fmla="*/ 0 w 2397626"/>
              <a:gd name="connsiteY3" fmla="*/ 2456864 h 245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626" h="2456864">
                <a:moveTo>
                  <a:pt x="0" y="0"/>
                </a:moveTo>
                <a:lnTo>
                  <a:pt x="2397626" y="0"/>
                </a:lnTo>
                <a:lnTo>
                  <a:pt x="2397626" y="2456864"/>
                </a:lnTo>
                <a:lnTo>
                  <a:pt x="0" y="2456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460DE-1F37-45A4-BB21-24DFFC2D8E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2504" y="2304379"/>
            <a:ext cx="2397626" cy="2456864"/>
          </a:xfrm>
          <a:custGeom>
            <a:avLst/>
            <a:gdLst>
              <a:gd name="connsiteX0" fmla="*/ 0 w 2397626"/>
              <a:gd name="connsiteY0" fmla="*/ 0 h 2456864"/>
              <a:gd name="connsiteX1" fmla="*/ 2397626 w 2397626"/>
              <a:gd name="connsiteY1" fmla="*/ 0 h 2456864"/>
              <a:gd name="connsiteX2" fmla="*/ 2397626 w 2397626"/>
              <a:gd name="connsiteY2" fmla="*/ 2456864 h 2456864"/>
              <a:gd name="connsiteX3" fmla="*/ 0 w 2397626"/>
              <a:gd name="connsiteY3" fmla="*/ 2456864 h 245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626" h="2456864">
                <a:moveTo>
                  <a:pt x="0" y="0"/>
                </a:moveTo>
                <a:lnTo>
                  <a:pt x="2397626" y="0"/>
                </a:lnTo>
                <a:lnTo>
                  <a:pt x="2397626" y="2456864"/>
                </a:lnTo>
                <a:lnTo>
                  <a:pt x="0" y="2456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02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03746F-9C68-474D-A7F7-58B26B5EB5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96948"/>
            <a:ext cx="5884985" cy="6414867"/>
          </a:xfrm>
          <a:custGeom>
            <a:avLst/>
            <a:gdLst>
              <a:gd name="connsiteX0" fmla="*/ 0 w 5884985"/>
              <a:gd name="connsiteY0" fmla="*/ 0 h 6414867"/>
              <a:gd name="connsiteX1" fmla="*/ 5884985 w 5884985"/>
              <a:gd name="connsiteY1" fmla="*/ 0 h 6414867"/>
              <a:gd name="connsiteX2" fmla="*/ 5884985 w 5884985"/>
              <a:gd name="connsiteY2" fmla="*/ 6414867 h 6414867"/>
              <a:gd name="connsiteX3" fmla="*/ 0 w 5884985"/>
              <a:gd name="connsiteY3" fmla="*/ 6414867 h 6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985" h="6414867">
                <a:moveTo>
                  <a:pt x="0" y="0"/>
                </a:moveTo>
                <a:lnTo>
                  <a:pt x="5884985" y="0"/>
                </a:lnTo>
                <a:lnTo>
                  <a:pt x="5884985" y="6414867"/>
                </a:lnTo>
                <a:lnTo>
                  <a:pt x="0" y="6414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F677DC-8C8E-4761-9A5B-59FB050EC5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1016" y="196948"/>
            <a:ext cx="5884985" cy="6414867"/>
          </a:xfrm>
          <a:custGeom>
            <a:avLst/>
            <a:gdLst>
              <a:gd name="connsiteX0" fmla="*/ 0 w 5884985"/>
              <a:gd name="connsiteY0" fmla="*/ 0 h 6414867"/>
              <a:gd name="connsiteX1" fmla="*/ 5884985 w 5884985"/>
              <a:gd name="connsiteY1" fmla="*/ 0 h 6414867"/>
              <a:gd name="connsiteX2" fmla="*/ 5884985 w 5884985"/>
              <a:gd name="connsiteY2" fmla="*/ 6414867 h 6414867"/>
              <a:gd name="connsiteX3" fmla="*/ 0 w 5884985"/>
              <a:gd name="connsiteY3" fmla="*/ 6414867 h 6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985" h="6414867">
                <a:moveTo>
                  <a:pt x="0" y="0"/>
                </a:moveTo>
                <a:lnTo>
                  <a:pt x="5884985" y="0"/>
                </a:lnTo>
                <a:lnTo>
                  <a:pt x="5884985" y="6414867"/>
                </a:lnTo>
                <a:lnTo>
                  <a:pt x="0" y="6414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1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E39C7E0-DCE9-4CBD-88B0-863B11A053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410" y="469556"/>
            <a:ext cx="6005385" cy="5901316"/>
          </a:xfrm>
          <a:custGeom>
            <a:avLst/>
            <a:gdLst>
              <a:gd name="connsiteX0" fmla="*/ 0 w 6005385"/>
              <a:gd name="connsiteY0" fmla="*/ 3657601 h 5901316"/>
              <a:gd name="connsiteX1" fmla="*/ 1978654 w 6005385"/>
              <a:gd name="connsiteY1" fmla="*/ 3657601 h 5901316"/>
              <a:gd name="connsiteX2" fmla="*/ 1978654 w 6005385"/>
              <a:gd name="connsiteY2" fmla="*/ 5901316 h 5901316"/>
              <a:gd name="connsiteX3" fmla="*/ 0 w 6005385"/>
              <a:gd name="connsiteY3" fmla="*/ 5901316 h 5901316"/>
              <a:gd name="connsiteX4" fmla="*/ 2013366 w 6005385"/>
              <a:gd name="connsiteY4" fmla="*/ 2984475 h 5901316"/>
              <a:gd name="connsiteX5" fmla="*/ 3992020 w 6005385"/>
              <a:gd name="connsiteY5" fmla="*/ 2984475 h 5901316"/>
              <a:gd name="connsiteX6" fmla="*/ 3992020 w 6005385"/>
              <a:gd name="connsiteY6" fmla="*/ 5901315 h 5901316"/>
              <a:gd name="connsiteX7" fmla="*/ 2013366 w 6005385"/>
              <a:gd name="connsiteY7" fmla="*/ 5901315 h 5901316"/>
              <a:gd name="connsiteX8" fmla="*/ 4026731 w 6005385"/>
              <a:gd name="connsiteY8" fmla="*/ 2311348 h 5901316"/>
              <a:gd name="connsiteX9" fmla="*/ 6005385 w 6005385"/>
              <a:gd name="connsiteY9" fmla="*/ 2311348 h 5901316"/>
              <a:gd name="connsiteX10" fmla="*/ 6005385 w 6005385"/>
              <a:gd name="connsiteY10" fmla="*/ 5901315 h 5901316"/>
              <a:gd name="connsiteX11" fmla="*/ 4026731 w 6005385"/>
              <a:gd name="connsiteY11" fmla="*/ 5901315 h 5901316"/>
              <a:gd name="connsiteX12" fmla="*/ 2013366 w 6005385"/>
              <a:gd name="connsiteY12" fmla="*/ 0 h 5901316"/>
              <a:gd name="connsiteX13" fmla="*/ 3992020 w 6005385"/>
              <a:gd name="connsiteY13" fmla="*/ 0 h 5901316"/>
              <a:gd name="connsiteX14" fmla="*/ 3992020 w 6005385"/>
              <a:gd name="connsiteY14" fmla="*/ 2916840 h 5901316"/>
              <a:gd name="connsiteX15" fmla="*/ 2013366 w 6005385"/>
              <a:gd name="connsiteY15" fmla="*/ 2916840 h 5901316"/>
              <a:gd name="connsiteX16" fmla="*/ 4026731 w 6005385"/>
              <a:gd name="connsiteY16" fmla="*/ 0 h 5901316"/>
              <a:gd name="connsiteX17" fmla="*/ 6005385 w 6005385"/>
              <a:gd name="connsiteY17" fmla="*/ 0 h 5901316"/>
              <a:gd name="connsiteX18" fmla="*/ 6005385 w 6005385"/>
              <a:gd name="connsiteY18" fmla="*/ 2243715 h 5901316"/>
              <a:gd name="connsiteX19" fmla="*/ 4026731 w 6005385"/>
              <a:gd name="connsiteY19" fmla="*/ 2243715 h 590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5385" h="5901316">
                <a:moveTo>
                  <a:pt x="0" y="3657601"/>
                </a:moveTo>
                <a:lnTo>
                  <a:pt x="1978654" y="3657601"/>
                </a:lnTo>
                <a:lnTo>
                  <a:pt x="1978654" y="5901316"/>
                </a:lnTo>
                <a:lnTo>
                  <a:pt x="0" y="5901316"/>
                </a:lnTo>
                <a:close/>
                <a:moveTo>
                  <a:pt x="2013366" y="2984475"/>
                </a:moveTo>
                <a:lnTo>
                  <a:pt x="3992020" y="2984475"/>
                </a:lnTo>
                <a:lnTo>
                  <a:pt x="3992020" y="5901315"/>
                </a:lnTo>
                <a:lnTo>
                  <a:pt x="2013366" y="5901315"/>
                </a:lnTo>
                <a:close/>
                <a:moveTo>
                  <a:pt x="4026731" y="2311348"/>
                </a:moveTo>
                <a:lnTo>
                  <a:pt x="6005385" y="2311348"/>
                </a:lnTo>
                <a:lnTo>
                  <a:pt x="6005385" y="5901315"/>
                </a:lnTo>
                <a:lnTo>
                  <a:pt x="4026731" y="5901315"/>
                </a:lnTo>
                <a:close/>
                <a:moveTo>
                  <a:pt x="2013366" y="0"/>
                </a:moveTo>
                <a:lnTo>
                  <a:pt x="3992020" y="0"/>
                </a:lnTo>
                <a:lnTo>
                  <a:pt x="3992020" y="2916840"/>
                </a:lnTo>
                <a:lnTo>
                  <a:pt x="2013366" y="2916840"/>
                </a:lnTo>
                <a:close/>
                <a:moveTo>
                  <a:pt x="4026731" y="0"/>
                </a:moveTo>
                <a:lnTo>
                  <a:pt x="6005385" y="0"/>
                </a:lnTo>
                <a:lnTo>
                  <a:pt x="6005385" y="2243715"/>
                </a:lnTo>
                <a:lnTo>
                  <a:pt x="4026731" y="22437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160C19-B081-4FA6-8A90-2F84ED328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2983832"/>
          </a:xfrm>
          <a:custGeom>
            <a:avLst/>
            <a:gdLst>
              <a:gd name="connsiteX0" fmla="*/ 0 w 6096000"/>
              <a:gd name="connsiteY0" fmla="*/ 0 h 2983832"/>
              <a:gd name="connsiteX1" fmla="*/ 6096000 w 6096000"/>
              <a:gd name="connsiteY1" fmla="*/ 0 h 2983832"/>
              <a:gd name="connsiteX2" fmla="*/ 6096000 w 6096000"/>
              <a:gd name="connsiteY2" fmla="*/ 2983832 h 2983832"/>
              <a:gd name="connsiteX3" fmla="*/ 1072816 w 6096000"/>
              <a:gd name="connsiteY3" fmla="*/ 2983832 h 2983832"/>
              <a:gd name="connsiteX4" fmla="*/ 0 w 6096000"/>
              <a:gd name="connsiteY4" fmla="*/ 1911016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983832">
                <a:moveTo>
                  <a:pt x="0" y="0"/>
                </a:moveTo>
                <a:lnTo>
                  <a:pt x="6096000" y="0"/>
                </a:lnTo>
                <a:lnTo>
                  <a:pt x="6096000" y="2983832"/>
                </a:lnTo>
                <a:lnTo>
                  <a:pt x="1072816" y="2983832"/>
                </a:lnTo>
                <a:cubicBezTo>
                  <a:pt x="1072816" y="2391332"/>
                  <a:pt x="592500" y="1911016"/>
                  <a:pt x="0" y="19110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4539D4-E8A9-4F86-9EA0-72DD2ACD55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096000" cy="2983832"/>
          </a:xfrm>
          <a:custGeom>
            <a:avLst/>
            <a:gdLst>
              <a:gd name="connsiteX0" fmla="*/ 0 w 6096000"/>
              <a:gd name="connsiteY0" fmla="*/ 0 h 2983832"/>
              <a:gd name="connsiteX1" fmla="*/ 6096000 w 6096000"/>
              <a:gd name="connsiteY1" fmla="*/ 0 h 2983832"/>
              <a:gd name="connsiteX2" fmla="*/ 6096000 w 6096000"/>
              <a:gd name="connsiteY2" fmla="*/ 2983832 h 2983832"/>
              <a:gd name="connsiteX3" fmla="*/ 1072816 w 6096000"/>
              <a:gd name="connsiteY3" fmla="*/ 2983832 h 2983832"/>
              <a:gd name="connsiteX4" fmla="*/ 0 w 6096000"/>
              <a:gd name="connsiteY4" fmla="*/ 1911016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983832">
                <a:moveTo>
                  <a:pt x="0" y="0"/>
                </a:moveTo>
                <a:lnTo>
                  <a:pt x="6096000" y="0"/>
                </a:lnTo>
                <a:lnTo>
                  <a:pt x="6096000" y="2983832"/>
                </a:lnTo>
                <a:lnTo>
                  <a:pt x="1072816" y="2983832"/>
                </a:lnTo>
                <a:cubicBezTo>
                  <a:pt x="1072816" y="2391332"/>
                  <a:pt x="592500" y="1911016"/>
                  <a:pt x="0" y="19110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8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B10B84-5B04-491E-89ED-3B916C7BB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47250" y="2286568"/>
            <a:ext cx="3277772" cy="4015190"/>
          </a:xfrm>
          <a:custGeom>
            <a:avLst/>
            <a:gdLst>
              <a:gd name="connsiteX0" fmla="*/ 0 w 3277772"/>
              <a:gd name="connsiteY0" fmla="*/ 0 h 4015190"/>
              <a:gd name="connsiteX1" fmla="*/ 3277772 w 3277772"/>
              <a:gd name="connsiteY1" fmla="*/ 0 h 4015190"/>
              <a:gd name="connsiteX2" fmla="*/ 3277772 w 3277772"/>
              <a:gd name="connsiteY2" fmla="*/ 4015190 h 4015190"/>
              <a:gd name="connsiteX3" fmla="*/ 0 w 3277772"/>
              <a:gd name="connsiteY3" fmla="*/ 4015190 h 40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772" h="4015190">
                <a:moveTo>
                  <a:pt x="0" y="0"/>
                </a:moveTo>
                <a:lnTo>
                  <a:pt x="3277772" y="0"/>
                </a:lnTo>
                <a:lnTo>
                  <a:pt x="3277772" y="4015190"/>
                </a:lnTo>
                <a:lnTo>
                  <a:pt x="0" y="40151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C38E322-3400-4A73-A6B5-1614720FE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67226" y="556241"/>
            <a:ext cx="3277772" cy="3737922"/>
          </a:xfrm>
          <a:custGeom>
            <a:avLst/>
            <a:gdLst>
              <a:gd name="connsiteX0" fmla="*/ 0 w 3277772"/>
              <a:gd name="connsiteY0" fmla="*/ 0 h 3737922"/>
              <a:gd name="connsiteX1" fmla="*/ 3277772 w 3277772"/>
              <a:gd name="connsiteY1" fmla="*/ 0 h 3737922"/>
              <a:gd name="connsiteX2" fmla="*/ 3277772 w 3277772"/>
              <a:gd name="connsiteY2" fmla="*/ 3737922 h 3737922"/>
              <a:gd name="connsiteX3" fmla="*/ 0 w 3277772"/>
              <a:gd name="connsiteY3" fmla="*/ 3737922 h 373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772" h="3737922">
                <a:moveTo>
                  <a:pt x="0" y="0"/>
                </a:moveTo>
                <a:lnTo>
                  <a:pt x="3277772" y="0"/>
                </a:lnTo>
                <a:lnTo>
                  <a:pt x="3277772" y="3737922"/>
                </a:lnTo>
                <a:lnTo>
                  <a:pt x="0" y="37379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F355F1-BD63-4268-9EA1-8994F7C6E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67226" y="4350434"/>
            <a:ext cx="2405574" cy="1951324"/>
          </a:xfrm>
          <a:custGeom>
            <a:avLst/>
            <a:gdLst>
              <a:gd name="connsiteX0" fmla="*/ 0 w 2405574"/>
              <a:gd name="connsiteY0" fmla="*/ 0 h 1951324"/>
              <a:gd name="connsiteX1" fmla="*/ 2405574 w 2405574"/>
              <a:gd name="connsiteY1" fmla="*/ 0 h 1951324"/>
              <a:gd name="connsiteX2" fmla="*/ 2405574 w 2405574"/>
              <a:gd name="connsiteY2" fmla="*/ 1951324 h 1951324"/>
              <a:gd name="connsiteX3" fmla="*/ 0 w 2405574"/>
              <a:gd name="connsiteY3" fmla="*/ 1951324 h 195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574" h="1951324">
                <a:moveTo>
                  <a:pt x="0" y="0"/>
                </a:moveTo>
                <a:lnTo>
                  <a:pt x="2405574" y="0"/>
                </a:lnTo>
                <a:lnTo>
                  <a:pt x="2405574" y="1951324"/>
                </a:lnTo>
                <a:lnTo>
                  <a:pt x="0" y="19513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71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65A08F2-28AA-468E-8ABD-2A9493F623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8199" y="4261339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14C2DA-1AEF-4F82-A8DE-B82CDFCA82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199" y="2596661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BB8C179-75A9-4356-8727-5138B7A6C9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8199" y="931984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50538B-90C4-4B62-BAE5-3E26A5B441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852160" cy="6858000"/>
          </a:xfrm>
          <a:custGeom>
            <a:avLst/>
            <a:gdLst>
              <a:gd name="connsiteX0" fmla="*/ 0 w 5852160"/>
              <a:gd name="connsiteY0" fmla="*/ 0 h 6858000"/>
              <a:gd name="connsiteX1" fmla="*/ 5852160 w 5852160"/>
              <a:gd name="connsiteY1" fmla="*/ 0 h 6858000"/>
              <a:gd name="connsiteX2" fmla="*/ 5852160 w 5852160"/>
              <a:gd name="connsiteY2" fmla="*/ 6858000 h 6858000"/>
              <a:gd name="connsiteX3" fmla="*/ 0 w 5852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2160" h="6858000">
                <a:moveTo>
                  <a:pt x="0" y="0"/>
                </a:moveTo>
                <a:lnTo>
                  <a:pt x="5852160" y="0"/>
                </a:lnTo>
                <a:lnTo>
                  <a:pt x="58521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58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A614F-EA9E-4D30-AC69-87BC60E4C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08" y="4675404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C17BB20-CADF-4649-BA08-CB94B345F3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2283754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65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0CC25-02BE-45A4-9D76-122E0A6A2C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08" y="3055153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FBD4BA-CB21-47D4-900A-94AA1D09AE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807881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C8081B-83C7-43E2-B2D4-3ABD383325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15668" y="5094779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03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1CEE2F-C4A5-4175-A02E-BC827E7B1A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79" y="809263"/>
            <a:ext cx="955201" cy="953959"/>
          </a:xfrm>
          <a:custGeom>
            <a:avLst/>
            <a:gdLst>
              <a:gd name="connsiteX0" fmla="*/ 477600 w 955201"/>
              <a:gd name="connsiteY0" fmla="*/ 0 h 953959"/>
              <a:gd name="connsiteX1" fmla="*/ 945566 w 955201"/>
              <a:gd name="connsiteY1" fmla="*/ 381403 h 953959"/>
              <a:gd name="connsiteX2" fmla="*/ 955201 w 955201"/>
              <a:gd name="connsiteY2" fmla="*/ 476980 h 953959"/>
              <a:gd name="connsiteX3" fmla="*/ 945566 w 955201"/>
              <a:gd name="connsiteY3" fmla="*/ 572556 h 953959"/>
              <a:gd name="connsiteX4" fmla="*/ 477600 w 955201"/>
              <a:gd name="connsiteY4" fmla="*/ 953959 h 953959"/>
              <a:gd name="connsiteX5" fmla="*/ 9635 w 955201"/>
              <a:gd name="connsiteY5" fmla="*/ 572556 h 953959"/>
              <a:gd name="connsiteX6" fmla="*/ 0 w 955201"/>
              <a:gd name="connsiteY6" fmla="*/ 476980 h 953959"/>
              <a:gd name="connsiteX7" fmla="*/ 9635 w 955201"/>
              <a:gd name="connsiteY7" fmla="*/ 381403 h 953959"/>
              <a:gd name="connsiteX8" fmla="*/ 477600 w 955201"/>
              <a:gd name="connsiteY8" fmla="*/ 0 h 95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201" h="953959">
                <a:moveTo>
                  <a:pt x="477600" y="0"/>
                </a:moveTo>
                <a:cubicBezTo>
                  <a:pt x="708434" y="0"/>
                  <a:pt x="901025" y="163737"/>
                  <a:pt x="945566" y="381403"/>
                </a:cubicBezTo>
                <a:lnTo>
                  <a:pt x="955201" y="476980"/>
                </a:lnTo>
                <a:lnTo>
                  <a:pt x="945566" y="572556"/>
                </a:lnTo>
                <a:cubicBezTo>
                  <a:pt x="901025" y="790222"/>
                  <a:pt x="708434" y="953959"/>
                  <a:pt x="477600" y="953959"/>
                </a:cubicBezTo>
                <a:cubicBezTo>
                  <a:pt x="246767" y="953959"/>
                  <a:pt x="54176" y="790222"/>
                  <a:pt x="9635" y="572556"/>
                </a:cubicBezTo>
                <a:lnTo>
                  <a:pt x="0" y="476980"/>
                </a:lnTo>
                <a:lnTo>
                  <a:pt x="9635" y="381403"/>
                </a:lnTo>
                <a:cubicBezTo>
                  <a:pt x="54176" y="163737"/>
                  <a:pt x="246767" y="0"/>
                  <a:pt x="477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E0FB9F7-5F1C-4047-9F07-DB962F5B24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2848888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18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B0AA278-F8E3-4A46-9A49-F3A101015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83914" y="3615742"/>
            <a:ext cx="2511740" cy="3239037"/>
          </a:xfrm>
          <a:custGeom>
            <a:avLst/>
            <a:gdLst>
              <a:gd name="connsiteX0" fmla="*/ 418632 w 2511740"/>
              <a:gd name="connsiteY0" fmla="*/ 0 h 3239037"/>
              <a:gd name="connsiteX1" fmla="*/ 2093108 w 2511740"/>
              <a:gd name="connsiteY1" fmla="*/ 0 h 3239037"/>
              <a:gd name="connsiteX2" fmla="*/ 2511740 w 2511740"/>
              <a:gd name="connsiteY2" fmla="*/ 418632 h 3239037"/>
              <a:gd name="connsiteX3" fmla="*/ 2511740 w 2511740"/>
              <a:gd name="connsiteY3" fmla="*/ 2820405 h 3239037"/>
              <a:gd name="connsiteX4" fmla="*/ 2503481 w 2511740"/>
              <a:gd name="connsiteY4" fmla="*/ 2902329 h 3239037"/>
              <a:gd name="connsiteX5" fmla="*/ 2511740 w 2511740"/>
              <a:gd name="connsiteY5" fmla="*/ 2902329 h 3239037"/>
              <a:gd name="connsiteX6" fmla="*/ 2511740 w 2511740"/>
              <a:gd name="connsiteY6" fmla="*/ 3239037 h 3239037"/>
              <a:gd name="connsiteX7" fmla="*/ 2093108 w 2511740"/>
              <a:gd name="connsiteY7" fmla="*/ 3239037 h 3239037"/>
              <a:gd name="connsiteX8" fmla="*/ 418632 w 2511740"/>
              <a:gd name="connsiteY8" fmla="*/ 3239037 h 3239037"/>
              <a:gd name="connsiteX9" fmla="*/ 0 w 2511740"/>
              <a:gd name="connsiteY9" fmla="*/ 3239037 h 3239037"/>
              <a:gd name="connsiteX10" fmla="*/ 0 w 2511740"/>
              <a:gd name="connsiteY10" fmla="*/ 2902329 h 3239037"/>
              <a:gd name="connsiteX11" fmla="*/ 8259 w 2511740"/>
              <a:gd name="connsiteY11" fmla="*/ 2902329 h 3239037"/>
              <a:gd name="connsiteX12" fmla="*/ 0 w 2511740"/>
              <a:gd name="connsiteY12" fmla="*/ 2820405 h 3239037"/>
              <a:gd name="connsiteX13" fmla="*/ 0 w 2511740"/>
              <a:gd name="connsiteY13" fmla="*/ 418632 h 3239037"/>
              <a:gd name="connsiteX14" fmla="*/ 418632 w 2511740"/>
              <a:gd name="connsiteY14" fmla="*/ 0 h 32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1740" h="3239037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2820405"/>
                </a:lnTo>
                <a:lnTo>
                  <a:pt x="2503481" y="2902329"/>
                </a:lnTo>
                <a:lnTo>
                  <a:pt x="2511740" y="2902329"/>
                </a:lnTo>
                <a:lnTo>
                  <a:pt x="2511740" y="3239037"/>
                </a:lnTo>
                <a:lnTo>
                  <a:pt x="2093108" y="3239037"/>
                </a:lnTo>
                <a:lnTo>
                  <a:pt x="418632" y="3239037"/>
                </a:lnTo>
                <a:lnTo>
                  <a:pt x="0" y="3239037"/>
                </a:lnTo>
                <a:lnTo>
                  <a:pt x="0" y="2902329"/>
                </a:lnTo>
                <a:lnTo>
                  <a:pt x="8259" y="2902329"/>
                </a:lnTo>
                <a:lnTo>
                  <a:pt x="0" y="282040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C0A4368-C937-4E83-B79A-E3E5B81D7F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92199" y="3618963"/>
            <a:ext cx="2511740" cy="3239037"/>
          </a:xfrm>
          <a:custGeom>
            <a:avLst/>
            <a:gdLst>
              <a:gd name="connsiteX0" fmla="*/ 418632 w 2511740"/>
              <a:gd name="connsiteY0" fmla="*/ 0 h 3239037"/>
              <a:gd name="connsiteX1" fmla="*/ 2093108 w 2511740"/>
              <a:gd name="connsiteY1" fmla="*/ 0 h 3239037"/>
              <a:gd name="connsiteX2" fmla="*/ 2511740 w 2511740"/>
              <a:gd name="connsiteY2" fmla="*/ 418632 h 3239037"/>
              <a:gd name="connsiteX3" fmla="*/ 2511740 w 2511740"/>
              <a:gd name="connsiteY3" fmla="*/ 2820405 h 3239037"/>
              <a:gd name="connsiteX4" fmla="*/ 2503482 w 2511740"/>
              <a:gd name="connsiteY4" fmla="*/ 2902329 h 3239037"/>
              <a:gd name="connsiteX5" fmla="*/ 2511740 w 2511740"/>
              <a:gd name="connsiteY5" fmla="*/ 2902329 h 3239037"/>
              <a:gd name="connsiteX6" fmla="*/ 2511740 w 2511740"/>
              <a:gd name="connsiteY6" fmla="*/ 3239037 h 3239037"/>
              <a:gd name="connsiteX7" fmla="*/ 2093108 w 2511740"/>
              <a:gd name="connsiteY7" fmla="*/ 3239037 h 3239037"/>
              <a:gd name="connsiteX8" fmla="*/ 418632 w 2511740"/>
              <a:gd name="connsiteY8" fmla="*/ 3239037 h 3239037"/>
              <a:gd name="connsiteX9" fmla="*/ 0 w 2511740"/>
              <a:gd name="connsiteY9" fmla="*/ 3239037 h 3239037"/>
              <a:gd name="connsiteX10" fmla="*/ 0 w 2511740"/>
              <a:gd name="connsiteY10" fmla="*/ 2902329 h 3239037"/>
              <a:gd name="connsiteX11" fmla="*/ 8259 w 2511740"/>
              <a:gd name="connsiteY11" fmla="*/ 2902329 h 3239037"/>
              <a:gd name="connsiteX12" fmla="*/ 0 w 2511740"/>
              <a:gd name="connsiteY12" fmla="*/ 2820405 h 3239037"/>
              <a:gd name="connsiteX13" fmla="*/ 0 w 2511740"/>
              <a:gd name="connsiteY13" fmla="*/ 418632 h 3239037"/>
              <a:gd name="connsiteX14" fmla="*/ 418632 w 2511740"/>
              <a:gd name="connsiteY14" fmla="*/ 0 h 32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1740" h="3239037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2820405"/>
                </a:lnTo>
                <a:lnTo>
                  <a:pt x="2503482" y="2902329"/>
                </a:lnTo>
                <a:lnTo>
                  <a:pt x="2511740" y="2902329"/>
                </a:lnTo>
                <a:lnTo>
                  <a:pt x="2511740" y="3239037"/>
                </a:lnTo>
                <a:lnTo>
                  <a:pt x="2093108" y="3239037"/>
                </a:lnTo>
                <a:lnTo>
                  <a:pt x="418632" y="3239037"/>
                </a:lnTo>
                <a:lnTo>
                  <a:pt x="0" y="3239037"/>
                </a:lnTo>
                <a:lnTo>
                  <a:pt x="0" y="2902329"/>
                </a:lnTo>
                <a:lnTo>
                  <a:pt x="8259" y="2902329"/>
                </a:lnTo>
                <a:lnTo>
                  <a:pt x="0" y="282040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CA07B8-8F80-4ED4-A5B4-3BFB4BE9FD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8056" y="2459864"/>
            <a:ext cx="2511740" cy="4398135"/>
          </a:xfrm>
          <a:custGeom>
            <a:avLst/>
            <a:gdLst>
              <a:gd name="connsiteX0" fmla="*/ 418632 w 2511740"/>
              <a:gd name="connsiteY0" fmla="*/ 0 h 4398135"/>
              <a:gd name="connsiteX1" fmla="*/ 2093108 w 2511740"/>
              <a:gd name="connsiteY1" fmla="*/ 0 h 4398135"/>
              <a:gd name="connsiteX2" fmla="*/ 2511740 w 2511740"/>
              <a:gd name="connsiteY2" fmla="*/ 418632 h 4398135"/>
              <a:gd name="connsiteX3" fmla="*/ 2511740 w 2511740"/>
              <a:gd name="connsiteY3" fmla="*/ 3940935 h 4398135"/>
              <a:gd name="connsiteX4" fmla="*/ 2511740 w 2511740"/>
              <a:gd name="connsiteY4" fmla="*/ 3979503 h 4398135"/>
              <a:gd name="connsiteX5" fmla="*/ 2511740 w 2511740"/>
              <a:gd name="connsiteY5" fmla="*/ 4398135 h 4398135"/>
              <a:gd name="connsiteX6" fmla="*/ 2093108 w 2511740"/>
              <a:gd name="connsiteY6" fmla="*/ 4398135 h 4398135"/>
              <a:gd name="connsiteX7" fmla="*/ 418632 w 2511740"/>
              <a:gd name="connsiteY7" fmla="*/ 4398135 h 4398135"/>
              <a:gd name="connsiteX8" fmla="*/ 0 w 2511740"/>
              <a:gd name="connsiteY8" fmla="*/ 4398135 h 4398135"/>
              <a:gd name="connsiteX9" fmla="*/ 0 w 2511740"/>
              <a:gd name="connsiteY9" fmla="*/ 3979503 h 4398135"/>
              <a:gd name="connsiteX10" fmla="*/ 0 w 2511740"/>
              <a:gd name="connsiteY10" fmla="*/ 3940935 h 4398135"/>
              <a:gd name="connsiteX11" fmla="*/ 0 w 2511740"/>
              <a:gd name="connsiteY11" fmla="*/ 418632 h 4398135"/>
              <a:gd name="connsiteX12" fmla="*/ 418632 w 2511740"/>
              <a:gd name="connsiteY12" fmla="*/ 0 h 43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11740" h="4398135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3940935"/>
                </a:lnTo>
                <a:lnTo>
                  <a:pt x="2511740" y="3979503"/>
                </a:lnTo>
                <a:lnTo>
                  <a:pt x="2511740" y="4398135"/>
                </a:lnTo>
                <a:lnTo>
                  <a:pt x="2093108" y="4398135"/>
                </a:lnTo>
                <a:lnTo>
                  <a:pt x="418632" y="4398135"/>
                </a:lnTo>
                <a:lnTo>
                  <a:pt x="0" y="4398135"/>
                </a:lnTo>
                <a:lnTo>
                  <a:pt x="0" y="3979503"/>
                </a:lnTo>
                <a:lnTo>
                  <a:pt x="0" y="394093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F19D0D-9B3D-4443-9E11-F95B635EE9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341" y="2459865"/>
            <a:ext cx="2511740" cy="4398135"/>
          </a:xfrm>
          <a:custGeom>
            <a:avLst/>
            <a:gdLst>
              <a:gd name="connsiteX0" fmla="*/ 418632 w 2511740"/>
              <a:gd name="connsiteY0" fmla="*/ 0 h 4398135"/>
              <a:gd name="connsiteX1" fmla="*/ 2093108 w 2511740"/>
              <a:gd name="connsiteY1" fmla="*/ 0 h 4398135"/>
              <a:gd name="connsiteX2" fmla="*/ 2511740 w 2511740"/>
              <a:gd name="connsiteY2" fmla="*/ 418632 h 4398135"/>
              <a:gd name="connsiteX3" fmla="*/ 2511740 w 2511740"/>
              <a:gd name="connsiteY3" fmla="*/ 3940935 h 4398135"/>
              <a:gd name="connsiteX4" fmla="*/ 2511740 w 2511740"/>
              <a:gd name="connsiteY4" fmla="*/ 3979503 h 4398135"/>
              <a:gd name="connsiteX5" fmla="*/ 2511740 w 2511740"/>
              <a:gd name="connsiteY5" fmla="*/ 4398135 h 4398135"/>
              <a:gd name="connsiteX6" fmla="*/ 2093108 w 2511740"/>
              <a:gd name="connsiteY6" fmla="*/ 4398135 h 4398135"/>
              <a:gd name="connsiteX7" fmla="*/ 418632 w 2511740"/>
              <a:gd name="connsiteY7" fmla="*/ 4398135 h 4398135"/>
              <a:gd name="connsiteX8" fmla="*/ 0 w 2511740"/>
              <a:gd name="connsiteY8" fmla="*/ 4398135 h 4398135"/>
              <a:gd name="connsiteX9" fmla="*/ 0 w 2511740"/>
              <a:gd name="connsiteY9" fmla="*/ 3979503 h 4398135"/>
              <a:gd name="connsiteX10" fmla="*/ 0 w 2511740"/>
              <a:gd name="connsiteY10" fmla="*/ 3940935 h 4398135"/>
              <a:gd name="connsiteX11" fmla="*/ 0 w 2511740"/>
              <a:gd name="connsiteY11" fmla="*/ 418632 h 4398135"/>
              <a:gd name="connsiteX12" fmla="*/ 418632 w 2511740"/>
              <a:gd name="connsiteY12" fmla="*/ 0 h 43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11740" h="4398135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3940935"/>
                </a:lnTo>
                <a:lnTo>
                  <a:pt x="2511740" y="3979503"/>
                </a:lnTo>
                <a:lnTo>
                  <a:pt x="2511740" y="4398135"/>
                </a:lnTo>
                <a:lnTo>
                  <a:pt x="2093108" y="4398135"/>
                </a:lnTo>
                <a:lnTo>
                  <a:pt x="418632" y="4398135"/>
                </a:lnTo>
                <a:lnTo>
                  <a:pt x="0" y="4398135"/>
                </a:lnTo>
                <a:lnTo>
                  <a:pt x="0" y="3979503"/>
                </a:lnTo>
                <a:lnTo>
                  <a:pt x="0" y="394093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4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193F54D-CDB5-48C3-97AE-3DD4CE2AC6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0722" y="3889419"/>
            <a:ext cx="2784625" cy="2258096"/>
          </a:xfrm>
          <a:custGeom>
            <a:avLst/>
            <a:gdLst>
              <a:gd name="connsiteX0" fmla="*/ 0 w 2784625"/>
              <a:gd name="connsiteY0" fmla="*/ 0 h 2258096"/>
              <a:gd name="connsiteX1" fmla="*/ 2784625 w 2784625"/>
              <a:gd name="connsiteY1" fmla="*/ 0 h 2258096"/>
              <a:gd name="connsiteX2" fmla="*/ 2784625 w 2784625"/>
              <a:gd name="connsiteY2" fmla="*/ 2258096 h 2258096"/>
              <a:gd name="connsiteX3" fmla="*/ 0 w 2784625"/>
              <a:gd name="connsiteY3" fmla="*/ 2258096 h 225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2258096">
                <a:moveTo>
                  <a:pt x="0" y="0"/>
                </a:moveTo>
                <a:lnTo>
                  <a:pt x="2784625" y="0"/>
                </a:lnTo>
                <a:lnTo>
                  <a:pt x="2784625" y="2258096"/>
                </a:lnTo>
                <a:lnTo>
                  <a:pt x="0" y="22580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18990DB-EA66-462D-AB9A-3B318B1D82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21" y="708338"/>
            <a:ext cx="2784625" cy="1481070"/>
          </a:xfrm>
          <a:custGeom>
            <a:avLst/>
            <a:gdLst>
              <a:gd name="connsiteX0" fmla="*/ 0 w 2784625"/>
              <a:gd name="connsiteY0" fmla="*/ 0 h 1481070"/>
              <a:gd name="connsiteX1" fmla="*/ 2784625 w 2784625"/>
              <a:gd name="connsiteY1" fmla="*/ 0 h 1481070"/>
              <a:gd name="connsiteX2" fmla="*/ 2784625 w 2784625"/>
              <a:gd name="connsiteY2" fmla="*/ 1481070 h 1481070"/>
              <a:gd name="connsiteX3" fmla="*/ 0 w 2784625"/>
              <a:gd name="connsiteY3" fmla="*/ 1481070 h 148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1481070">
                <a:moveTo>
                  <a:pt x="0" y="0"/>
                </a:moveTo>
                <a:lnTo>
                  <a:pt x="2784625" y="0"/>
                </a:lnTo>
                <a:lnTo>
                  <a:pt x="2784625" y="1481070"/>
                </a:lnTo>
                <a:lnTo>
                  <a:pt x="0" y="14810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1B8B51D-ED7C-4B59-A44D-D7D04712FE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70722" y="710485"/>
            <a:ext cx="2784625" cy="3114540"/>
          </a:xfrm>
          <a:custGeom>
            <a:avLst/>
            <a:gdLst>
              <a:gd name="connsiteX0" fmla="*/ 0 w 2784625"/>
              <a:gd name="connsiteY0" fmla="*/ 0 h 3114540"/>
              <a:gd name="connsiteX1" fmla="*/ 2784625 w 2784625"/>
              <a:gd name="connsiteY1" fmla="*/ 0 h 3114540"/>
              <a:gd name="connsiteX2" fmla="*/ 2784625 w 2784625"/>
              <a:gd name="connsiteY2" fmla="*/ 3114540 h 3114540"/>
              <a:gd name="connsiteX3" fmla="*/ 0 w 2784625"/>
              <a:gd name="connsiteY3" fmla="*/ 3114540 h 311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3114540">
                <a:moveTo>
                  <a:pt x="0" y="0"/>
                </a:moveTo>
                <a:lnTo>
                  <a:pt x="2784625" y="0"/>
                </a:lnTo>
                <a:lnTo>
                  <a:pt x="2784625" y="3114540"/>
                </a:lnTo>
                <a:lnTo>
                  <a:pt x="0" y="31145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4D5661C-0FBD-4C0F-BBE0-4FF0C7BF4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221" y="3539544"/>
            <a:ext cx="2784625" cy="2610118"/>
          </a:xfrm>
          <a:custGeom>
            <a:avLst/>
            <a:gdLst>
              <a:gd name="connsiteX0" fmla="*/ 0 w 2784625"/>
              <a:gd name="connsiteY0" fmla="*/ 0 h 2610118"/>
              <a:gd name="connsiteX1" fmla="*/ 2784625 w 2784625"/>
              <a:gd name="connsiteY1" fmla="*/ 0 h 2610118"/>
              <a:gd name="connsiteX2" fmla="*/ 2784625 w 2784625"/>
              <a:gd name="connsiteY2" fmla="*/ 2610118 h 2610118"/>
              <a:gd name="connsiteX3" fmla="*/ 0 w 2784625"/>
              <a:gd name="connsiteY3" fmla="*/ 2610118 h 261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2610118">
                <a:moveTo>
                  <a:pt x="0" y="0"/>
                </a:moveTo>
                <a:lnTo>
                  <a:pt x="2784625" y="0"/>
                </a:lnTo>
                <a:lnTo>
                  <a:pt x="2784625" y="2610118"/>
                </a:lnTo>
                <a:lnTo>
                  <a:pt x="0" y="26101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08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4F676D-8913-4FD4-A19E-56081F1E95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1" y="754380"/>
            <a:ext cx="5411373" cy="5349240"/>
          </a:xfrm>
          <a:custGeom>
            <a:avLst/>
            <a:gdLst>
              <a:gd name="connsiteX0" fmla="*/ 0 w 5411373"/>
              <a:gd name="connsiteY0" fmla="*/ 0 h 5349240"/>
              <a:gd name="connsiteX1" fmla="*/ 5411373 w 5411373"/>
              <a:gd name="connsiteY1" fmla="*/ 0 h 5349240"/>
              <a:gd name="connsiteX2" fmla="*/ 5411373 w 5411373"/>
              <a:gd name="connsiteY2" fmla="*/ 5349240 h 5349240"/>
              <a:gd name="connsiteX3" fmla="*/ 0 w 5411373"/>
              <a:gd name="connsiteY3" fmla="*/ 5349240 h 534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373" h="5349240">
                <a:moveTo>
                  <a:pt x="0" y="0"/>
                </a:moveTo>
                <a:lnTo>
                  <a:pt x="5411373" y="0"/>
                </a:lnTo>
                <a:lnTo>
                  <a:pt x="5411373" y="5349240"/>
                </a:lnTo>
                <a:lnTo>
                  <a:pt x="0" y="53492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3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73CA98-11CB-4C81-93D8-8053E9AA2A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23527" y="416169"/>
            <a:ext cx="4467665" cy="6025662"/>
          </a:xfrm>
          <a:custGeom>
            <a:avLst/>
            <a:gdLst>
              <a:gd name="connsiteX0" fmla="*/ 0 w 4467665"/>
              <a:gd name="connsiteY0" fmla="*/ 0 h 6025662"/>
              <a:gd name="connsiteX1" fmla="*/ 4467665 w 4467665"/>
              <a:gd name="connsiteY1" fmla="*/ 0 h 6025662"/>
              <a:gd name="connsiteX2" fmla="*/ 4467665 w 4467665"/>
              <a:gd name="connsiteY2" fmla="*/ 6025662 h 6025662"/>
              <a:gd name="connsiteX3" fmla="*/ 0 w 4467665"/>
              <a:gd name="connsiteY3" fmla="*/ 6025662 h 602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665" h="6025662">
                <a:moveTo>
                  <a:pt x="0" y="0"/>
                </a:moveTo>
                <a:lnTo>
                  <a:pt x="4467665" y="0"/>
                </a:lnTo>
                <a:lnTo>
                  <a:pt x="4467665" y="6025662"/>
                </a:lnTo>
                <a:lnTo>
                  <a:pt x="0" y="6025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BE8EAD-D909-4741-892B-478B0CDB21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9828" y="777240"/>
            <a:ext cx="3812344" cy="5303520"/>
          </a:xfrm>
          <a:custGeom>
            <a:avLst/>
            <a:gdLst>
              <a:gd name="connsiteX0" fmla="*/ 227444 w 3812344"/>
              <a:gd name="connsiteY0" fmla="*/ 0 h 5303520"/>
              <a:gd name="connsiteX1" fmla="*/ 3584900 w 3812344"/>
              <a:gd name="connsiteY1" fmla="*/ 0 h 5303520"/>
              <a:gd name="connsiteX2" fmla="*/ 3812344 w 3812344"/>
              <a:gd name="connsiteY2" fmla="*/ 227444 h 5303520"/>
              <a:gd name="connsiteX3" fmla="*/ 3812344 w 3812344"/>
              <a:gd name="connsiteY3" fmla="*/ 5076076 h 5303520"/>
              <a:gd name="connsiteX4" fmla="*/ 3584900 w 3812344"/>
              <a:gd name="connsiteY4" fmla="*/ 5303520 h 5303520"/>
              <a:gd name="connsiteX5" fmla="*/ 227444 w 3812344"/>
              <a:gd name="connsiteY5" fmla="*/ 5303520 h 5303520"/>
              <a:gd name="connsiteX6" fmla="*/ 0 w 3812344"/>
              <a:gd name="connsiteY6" fmla="*/ 5076076 h 5303520"/>
              <a:gd name="connsiteX7" fmla="*/ 0 w 3812344"/>
              <a:gd name="connsiteY7" fmla="*/ 227444 h 5303520"/>
              <a:gd name="connsiteX8" fmla="*/ 227444 w 3812344"/>
              <a:gd name="connsiteY8" fmla="*/ 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2344" h="5303520">
                <a:moveTo>
                  <a:pt x="227444" y="0"/>
                </a:moveTo>
                <a:lnTo>
                  <a:pt x="3584900" y="0"/>
                </a:lnTo>
                <a:cubicBezTo>
                  <a:pt x="3710514" y="0"/>
                  <a:pt x="3812344" y="101830"/>
                  <a:pt x="3812344" y="227444"/>
                </a:cubicBezTo>
                <a:lnTo>
                  <a:pt x="3812344" y="5076076"/>
                </a:lnTo>
                <a:cubicBezTo>
                  <a:pt x="3812344" y="5201690"/>
                  <a:pt x="3710514" y="5303520"/>
                  <a:pt x="3584900" y="5303520"/>
                </a:cubicBezTo>
                <a:lnTo>
                  <a:pt x="227444" y="5303520"/>
                </a:lnTo>
                <a:cubicBezTo>
                  <a:pt x="101830" y="5303520"/>
                  <a:pt x="0" y="5201690"/>
                  <a:pt x="0" y="5076076"/>
                </a:cubicBezTo>
                <a:lnTo>
                  <a:pt x="0" y="227444"/>
                </a:lnTo>
                <a:cubicBezTo>
                  <a:pt x="0" y="101830"/>
                  <a:pt x="101830" y="0"/>
                  <a:pt x="227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39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3C3E12-4D23-47D0-B1CA-394C4E27CA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4525" y="671934"/>
            <a:ext cx="4763068" cy="5514131"/>
          </a:xfrm>
          <a:custGeom>
            <a:avLst/>
            <a:gdLst>
              <a:gd name="connsiteX0" fmla="*/ 3897874 w 4763068"/>
              <a:gd name="connsiteY0" fmla="*/ 1618995 h 5514131"/>
              <a:gd name="connsiteX1" fmla="*/ 4763068 w 4763068"/>
              <a:gd name="connsiteY1" fmla="*/ 1618995 h 5514131"/>
              <a:gd name="connsiteX2" fmla="*/ 4763068 w 4763068"/>
              <a:gd name="connsiteY2" fmla="*/ 3989778 h 5514131"/>
              <a:gd name="connsiteX3" fmla="*/ 3897874 w 4763068"/>
              <a:gd name="connsiteY3" fmla="*/ 3989778 h 5514131"/>
              <a:gd name="connsiteX4" fmla="*/ 974467 w 4763068"/>
              <a:gd name="connsiteY4" fmla="*/ 1286311 h 5514131"/>
              <a:gd name="connsiteX5" fmla="*/ 1839661 w 4763068"/>
              <a:gd name="connsiteY5" fmla="*/ 1286311 h 5514131"/>
              <a:gd name="connsiteX6" fmla="*/ 1839661 w 4763068"/>
              <a:gd name="connsiteY6" fmla="*/ 4634193 h 5514131"/>
              <a:gd name="connsiteX7" fmla="*/ 974467 w 4763068"/>
              <a:gd name="connsiteY7" fmla="*/ 4634193 h 5514131"/>
              <a:gd name="connsiteX8" fmla="*/ 0 w 4763068"/>
              <a:gd name="connsiteY8" fmla="*/ 999442 h 5514131"/>
              <a:gd name="connsiteX9" fmla="*/ 865194 w 4763068"/>
              <a:gd name="connsiteY9" fmla="*/ 999442 h 5514131"/>
              <a:gd name="connsiteX10" fmla="*/ 865194 w 4763068"/>
              <a:gd name="connsiteY10" fmla="*/ 2843931 h 5514131"/>
              <a:gd name="connsiteX11" fmla="*/ 0 w 4763068"/>
              <a:gd name="connsiteY11" fmla="*/ 2843931 h 5514131"/>
              <a:gd name="connsiteX12" fmla="*/ 2923405 w 4763068"/>
              <a:gd name="connsiteY12" fmla="*/ 809498 h 5514131"/>
              <a:gd name="connsiteX13" fmla="*/ 3788599 w 4763068"/>
              <a:gd name="connsiteY13" fmla="*/ 809498 h 5514131"/>
              <a:gd name="connsiteX14" fmla="*/ 3788599 w 4763068"/>
              <a:gd name="connsiteY14" fmla="*/ 4433338 h 5514131"/>
              <a:gd name="connsiteX15" fmla="*/ 2923405 w 4763068"/>
              <a:gd name="connsiteY15" fmla="*/ 4433338 h 5514131"/>
              <a:gd name="connsiteX16" fmla="*/ 1948936 w 4763068"/>
              <a:gd name="connsiteY16" fmla="*/ 0 h 5514131"/>
              <a:gd name="connsiteX17" fmla="*/ 2814130 w 4763068"/>
              <a:gd name="connsiteY17" fmla="*/ 0 h 5514131"/>
              <a:gd name="connsiteX18" fmla="*/ 2814130 w 4763068"/>
              <a:gd name="connsiteY18" fmla="*/ 5514131 h 5514131"/>
              <a:gd name="connsiteX19" fmla="*/ 1948936 w 4763068"/>
              <a:gd name="connsiteY19" fmla="*/ 5514131 h 551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3068" h="5514131">
                <a:moveTo>
                  <a:pt x="3897874" y="1618995"/>
                </a:moveTo>
                <a:lnTo>
                  <a:pt x="4763068" y="1618995"/>
                </a:lnTo>
                <a:lnTo>
                  <a:pt x="4763068" y="3989778"/>
                </a:lnTo>
                <a:lnTo>
                  <a:pt x="3897874" y="3989778"/>
                </a:lnTo>
                <a:close/>
                <a:moveTo>
                  <a:pt x="974467" y="1286311"/>
                </a:moveTo>
                <a:lnTo>
                  <a:pt x="1839661" y="1286311"/>
                </a:lnTo>
                <a:lnTo>
                  <a:pt x="1839661" y="4634193"/>
                </a:lnTo>
                <a:lnTo>
                  <a:pt x="974467" y="4634193"/>
                </a:lnTo>
                <a:close/>
                <a:moveTo>
                  <a:pt x="0" y="999442"/>
                </a:moveTo>
                <a:lnTo>
                  <a:pt x="865194" y="999442"/>
                </a:lnTo>
                <a:lnTo>
                  <a:pt x="865194" y="2843931"/>
                </a:lnTo>
                <a:lnTo>
                  <a:pt x="0" y="2843931"/>
                </a:lnTo>
                <a:close/>
                <a:moveTo>
                  <a:pt x="2923405" y="809498"/>
                </a:moveTo>
                <a:lnTo>
                  <a:pt x="3788599" y="809498"/>
                </a:lnTo>
                <a:lnTo>
                  <a:pt x="3788599" y="4433338"/>
                </a:lnTo>
                <a:lnTo>
                  <a:pt x="2923405" y="4433338"/>
                </a:lnTo>
                <a:close/>
                <a:moveTo>
                  <a:pt x="1948936" y="0"/>
                </a:moveTo>
                <a:lnTo>
                  <a:pt x="2814130" y="0"/>
                </a:lnTo>
                <a:lnTo>
                  <a:pt x="2814130" y="5514131"/>
                </a:lnTo>
                <a:lnTo>
                  <a:pt x="1948936" y="551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41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0CB033-38C5-4E39-8DC3-9CB5F3B04E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645" y="2308378"/>
            <a:ext cx="12192000" cy="2658794"/>
          </a:xfrm>
          <a:custGeom>
            <a:avLst/>
            <a:gdLst>
              <a:gd name="connsiteX0" fmla="*/ 0 w 12192000"/>
              <a:gd name="connsiteY0" fmla="*/ 0 h 2658794"/>
              <a:gd name="connsiteX1" fmla="*/ 12192000 w 12192000"/>
              <a:gd name="connsiteY1" fmla="*/ 0 h 2658794"/>
              <a:gd name="connsiteX2" fmla="*/ 12192000 w 12192000"/>
              <a:gd name="connsiteY2" fmla="*/ 2658794 h 2658794"/>
              <a:gd name="connsiteX3" fmla="*/ 0 w 12192000"/>
              <a:gd name="connsiteY3" fmla="*/ 2658794 h 265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58794">
                <a:moveTo>
                  <a:pt x="0" y="0"/>
                </a:moveTo>
                <a:lnTo>
                  <a:pt x="12192000" y="0"/>
                </a:lnTo>
                <a:lnTo>
                  <a:pt x="12192000" y="2658794"/>
                </a:lnTo>
                <a:lnTo>
                  <a:pt x="0" y="26587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05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E143DD-F0E7-4436-BF4F-9B0B0F5803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2308378"/>
            <a:ext cx="6095999" cy="3080824"/>
          </a:xfrm>
          <a:custGeom>
            <a:avLst/>
            <a:gdLst>
              <a:gd name="connsiteX0" fmla="*/ 0 w 6095999"/>
              <a:gd name="connsiteY0" fmla="*/ 0 h 3080824"/>
              <a:gd name="connsiteX1" fmla="*/ 6095999 w 6095999"/>
              <a:gd name="connsiteY1" fmla="*/ 0 h 3080824"/>
              <a:gd name="connsiteX2" fmla="*/ 6095999 w 6095999"/>
              <a:gd name="connsiteY2" fmla="*/ 3080824 h 3080824"/>
              <a:gd name="connsiteX3" fmla="*/ 0 w 6095999"/>
              <a:gd name="connsiteY3" fmla="*/ 3080824 h 30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3080824">
                <a:moveTo>
                  <a:pt x="0" y="0"/>
                </a:moveTo>
                <a:lnTo>
                  <a:pt x="6095999" y="0"/>
                </a:lnTo>
                <a:lnTo>
                  <a:pt x="6095999" y="3080824"/>
                </a:lnTo>
                <a:lnTo>
                  <a:pt x="0" y="30808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F93F6D-2DDB-4A00-AA04-7C1436426E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308378"/>
            <a:ext cx="6096000" cy="3080824"/>
          </a:xfrm>
          <a:custGeom>
            <a:avLst/>
            <a:gdLst>
              <a:gd name="connsiteX0" fmla="*/ 0 w 6096000"/>
              <a:gd name="connsiteY0" fmla="*/ 0 h 3080824"/>
              <a:gd name="connsiteX1" fmla="*/ 6096000 w 6096000"/>
              <a:gd name="connsiteY1" fmla="*/ 0 h 3080824"/>
              <a:gd name="connsiteX2" fmla="*/ 6096000 w 6096000"/>
              <a:gd name="connsiteY2" fmla="*/ 3080824 h 3080824"/>
              <a:gd name="connsiteX3" fmla="*/ 0 w 6096000"/>
              <a:gd name="connsiteY3" fmla="*/ 3080824 h 30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080824">
                <a:moveTo>
                  <a:pt x="0" y="0"/>
                </a:moveTo>
                <a:lnTo>
                  <a:pt x="6096000" y="0"/>
                </a:lnTo>
                <a:lnTo>
                  <a:pt x="6096000" y="3080824"/>
                </a:lnTo>
                <a:lnTo>
                  <a:pt x="0" y="30808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A7D5643-F78A-406C-9501-A0D64CF619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699866"/>
            <a:ext cx="3048000" cy="2957733"/>
          </a:xfrm>
          <a:custGeom>
            <a:avLst/>
            <a:gdLst>
              <a:gd name="connsiteX0" fmla="*/ 0 w 3048000"/>
              <a:gd name="connsiteY0" fmla="*/ 0 h 2957733"/>
              <a:gd name="connsiteX1" fmla="*/ 3048000 w 3048000"/>
              <a:gd name="connsiteY1" fmla="*/ 0 h 2957733"/>
              <a:gd name="connsiteX2" fmla="*/ 3048000 w 3048000"/>
              <a:gd name="connsiteY2" fmla="*/ 2957733 h 2957733"/>
              <a:gd name="connsiteX3" fmla="*/ 0 w 3048000"/>
              <a:gd name="connsiteY3" fmla="*/ 2957733 h 29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57733">
                <a:moveTo>
                  <a:pt x="0" y="0"/>
                </a:moveTo>
                <a:lnTo>
                  <a:pt x="3048000" y="0"/>
                </a:lnTo>
                <a:lnTo>
                  <a:pt x="3048000" y="2957733"/>
                </a:lnTo>
                <a:lnTo>
                  <a:pt x="0" y="29577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E81073-2993-4A60-AE4E-371F56A0B5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699868"/>
            <a:ext cx="3048000" cy="2957731"/>
          </a:xfrm>
          <a:custGeom>
            <a:avLst/>
            <a:gdLst>
              <a:gd name="connsiteX0" fmla="*/ 0 w 3048000"/>
              <a:gd name="connsiteY0" fmla="*/ 0 h 2957731"/>
              <a:gd name="connsiteX1" fmla="*/ 3048000 w 3048000"/>
              <a:gd name="connsiteY1" fmla="*/ 0 h 2957731"/>
              <a:gd name="connsiteX2" fmla="*/ 3048000 w 3048000"/>
              <a:gd name="connsiteY2" fmla="*/ 2957731 h 2957731"/>
              <a:gd name="connsiteX3" fmla="*/ 0 w 3048000"/>
              <a:gd name="connsiteY3" fmla="*/ 2957731 h 295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57731">
                <a:moveTo>
                  <a:pt x="0" y="0"/>
                </a:moveTo>
                <a:lnTo>
                  <a:pt x="3048000" y="0"/>
                </a:lnTo>
                <a:lnTo>
                  <a:pt x="3048000" y="2957731"/>
                </a:lnTo>
                <a:lnTo>
                  <a:pt x="0" y="29577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01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AB191C-8A89-47C2-BB6A-32CFCB2616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92369"/>
            <a:ext cx="12192000" cy="3235569"/>
          </a:xfrm>
          <a:custGeom>
            <a:avLst/>
            <a:gdLst>
              <a:gd name="connsiteX0" fmla="*/ 0 w 12192000"/>
              <a:gd name="connsiteY0" fmla="*/ 0 h 3235569"/>
              <a:gd name="connsiteX1" fmla="*/ 12192000 w 12192000"/>
              <a:gd name="connsiteY1" fmla="*/ 0 h 3235569"/>
              <a:gd name="connsiteX2" fmla="*/ 12192000 w 12192000"/>
              <a:gd name="connsiteY2" fmla="*/ 3235569 h 3235569"/>
              <a:gd name="connsiteX3" fmla="*/ 0 w 12192000"/>
              <a:gd name="connsiteY3" fmla="*/ 3235569 h 32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35569">
                <a:moveTo>
                  <a:pt x="0" y="0"/>
                </a:moveTo>
                <a:lnTo>
                  <a:pt x="12192000" y="0"/>
                </a:lnTo>
                <a:lnTo>
                  <a:pt x="12192000" y="3235569"/>
                </a:lnTo>
                <a:lnTo>
                  <a:pt x="0" y="32355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00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CFB0AE-D2FD-4E51-AC33-F2B5693D44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5360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2976057-E0F7-4790-A9C2-CA911FA429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1520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28746C9-EFE2-4269-9D8D-C9956381DF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76802" y="3699804"/>
            <a:ext cx="2438399" cy="3158197"/>
          </a:xfrm>
          <a:custGeom>
            <a:avLst/>
            <a:gdLst>
              <a:gd name="connsiteX0" fmla="*/ 0 w 2438399"/>
              <a:gd name="connsiteY0" fmla="*/ 0 h 3158197"/>
              <a:gd name="connsiteX1" fmla="*/ 2438399 w 2438399"/>
              <a:gd name="connsiteY1" fmla="*/ 0 h 3158197"/>
              <a:gd name="connsiteX2" fmla="*/ 2438399 w 2438399"/>
              <a:gd name="connsiteY2" fmla="*/ 3158197 h 3158197"/>
              <a:gd name="connsiteX3" fmla="*/ 0 w 2438399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3158197">
                <a:moveTo>
                  <a:pt x="0" y="0"/>
                </a:moveTo>
                <a:lnTo>
                  <a:pt x="2438399" y="0"/>
                </a:lnTo>
                <a:lnTo>
                  <a:pt x="2438399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EA3F0E-840A-42A7-8602-532392F794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8401" y="3699804"/>
            <a:ext cx="2438401" cy="3158197"/>
          </a:xfrm>
          <a:custGeom>
            <a:avLst/>
            <a:gdLst>
              <a:gd name="connsiteX0" fmla="*/ 0 w 2438401"/>
              <a:gd name="connsiteY0" fmla="*/ 0 h 3158197"/>
              <a:gd name="connsiteX1" fmla="*/ 2438401 w 2438401"/>
              <a:gd name="connsiteY1" fmla="*/ 0 h 3158197"/>
              <a:gd name="connsiteX2" fmla="*/ 2438401 w 2438401"/>
              <a:gd name="connsiteY2" fmla="*/ 3158197 h 3158197"/>
              <a:gd name="connsiteX3" fmla="*/ 0 w 2438401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1" h="3158197">
                <a:moveTo>
                  <a:pt x="0" y="0"/>
                </a:moveTo>
                <a:lnTo>
                  <a:pt x="2438401" y="0"/>
                </a:lnTo>
                <a:lnTo>
                  <a:pt x="2438401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51F1DD-2F8F-439B-BC57-F3475025DA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72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A2130D-DF44-4A12-B51F-C303B57740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05751" y="4222062"/>
            <a:ext cx="1929620" cy="2157636"/>
          </a:xfrm>
          <a:custGeom>
            <a:avLst/>
            <a:gdLst>
              <a:gd name="connsiteX0" fmla="*/ 0 w 1929620"/>
              <a:gd name="connsiteY0" fmla="*/ 0 h 2157636"/>
              <a:gd name="connsiteX1" fmla="*/ 1929620 w 1929620"/>
              <a:gd name="connsiteY1" fmla="*/ 0 h 2157636"/>
              <a:gd name="connsiteX2" fmla="*/ 1929620 w 1929620"/>
              <a:gd name="connsiteY2" fmla="*/ 2157636 h 2157636"/>
              <a:gd name="connsiteX3" fmla="*/ 0 w 1929620"/>
              <a:gd name="connsiteY3" fmla="*/ 2157636 h 21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20" h="2157636">
                <a:moveTo>
                  <a:pt x="0" y="0"/>
                </a:moveTo>
                <a:lnTo>
                  <a:pt x="1929620" y="0"/>
                </a:lnTo>
                <a:lnTo>
                  <a:pt x="1929620" y="2157636"/>
                </a:lnTo>
                <a:lnTo>
                  <a:pt x="0" y="21576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2C76ED-E982-4D22-807F-756A0667BDF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7771" y="4222062"/>
            <a:ext cx="1653762" cy="1723879"/>
          </a:xfrm>
          <a:custGeom>
            <a:avLst/>
            <a:gdLst>
              <a:gd name="connsiteX0" fmla="*/ 0 w 1653762"/>
              <a:gd name="connsiteY0" fmla="*/ 0 h 1723879"/>
              <a:gd name="connsiteX1" fmla="*/ 1653762 w 1653762"/>
              <a:gd name="connsiteY1" fmla="*/ 0 h 1723879"/>
              <a:gd name="connsiteX2" fmla="*/ 1653762 w 1653762"/>
              <a:gd name="connsiteY2" fmla="*/ 1723879 h 1723879"/>
              <a:gd name="connsiteX3" fmla="*/ 0 w 1653762"/>
              <a:gd name="connsiteY3" fmla="*/ 1723879 h 172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62" h="1723879">
                <a:moveTo>
                  <a:pt x="0" y="0"/>
                </a:moveTo>
                <a:lnTo>
                  <a:pt x="1653762" y="0"/>
                </a:lnTo>
                <a:lnTo>
                  <a:pt x="1653762" y="1723879"/>
                </a:lnTo>
                <a:lnTo>
                  <a:pt x="0" y="1723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0C8A10-6545-46D2-84CB-B4C88AF87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05752" y="478302"/>
            <a:ext cx="1929620" cy="3650267"/>
          </a:xfrm>
          <a:custGeom>
            <a:avLst/>
            <a:gdLst>
              <a:gd name="connsiteX0" fmla="*/ 0 w 1929620"/>
              <a:gd name="connsiteY0" fmla="*/ 0 h 3650267"/>
              <a:gd name="connsiteX1" fmla="*/ 1929620 w 1929620"/>
              <a:gd name="connsiteY1" fmla="*/ 0 h 3650267"/>
              <a:gd name="connsiteX2" fmla="*/ 1929620 w 1929620"/>
              <a:gd name="connsiteY2" fmla="*/ 3650267 h 3650267"/>
              <a:gd name="connsiteX3" fmla="*/ 0 w 1929620"/>
              <a:gd name="connsiteY3" fmla="*/ 3650267 h 365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20" h="3650267">
                <a:moveTo>
                  <a:pt x="0" y="0"/>
                </a:moveTo>
                <a:lnTo>
                  <a:pt x="1929620" y="0"/>
                </a:lnTo>
                <a:lnTo>
                  <a:pt x="1929620" y="3650267"/>
                </a:lnTo>
                <a:lnTo>
                  <a:pt x="0" y="36502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4010AB-3D42-4B6B-81C9-D3F373E8FD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493" y="2404691"/>
            <a:ext cx="4275040" cy="1723879"/>
          </a:xfrm>
          <a:custGeom>
            <a:avLst/>
            <a:gdLst>
              <a:gd name="connsiteX0" fmla="*/ 0 w 4275040"/>
              <a:gd name="connsiteY0" fmla="*/ 0 h 1723879"/>
              <a:gd name="connsiteX1" fmla="*/ 4275040 w 4275040"/>
              <a:gd name="connsiteY1" fmla="*/ 0 h 1723879"/>
              <a:gd name="connsiteX2" fmla="*/ 4275040 w 4275040"/>
              <a:gd name="connsiteY2" fmla="*/ 1723879 h 1723879"/>
              <a:gd name="connsiteX3" fmla="*/ 0 w 4275040"/>
              <a:gd name="connsiteY3" fmla="*/ 1723879 h 172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5040" h="1723879">
                <a:moveTo>
                  <a:pt x="0" y="0"/>
                </a:moveTo>
                <a:lnTo>
                  <a:pt x="4275040" y="0"/>
                </a:lnTo>
                <a:lnTo>
                  <a:pt x="4275040" y="1723879"/>
                </a:lnTo>
                <a:lnTo>
                  <a:pt x="0" y="1723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99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9B3FB5-A3A7-44C4-A279-9F5633457D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3602" y="2270383"/>
            <a:ext cx="2438399" cy="2279560"/>
          </a:xfrm>
          <a:custGeom>
            <a:avLst/>
            <a:gdLst>
              <a:gd name="connsiteX0" fmla="*/ 0 w 2438399"/>
              <a:gd name="connsiteY0" fmla="*/ 0 h 2279560"/>
              <a:gd name="connsiteX1" fmla="*/ 2438399 w 2438399"/>
              <a:gd name="connsiteY1" fmla="*/ 0 h 2279560"/>
              <a:gd name="connsiteX2" fmla="*/ 2438399 w 2438399"/>
              <a:gd name="connsiteY2" fmla="*/ 2279560 h 2279560"/>
              <a:gd name="connsiteX3" fmla="*/ 0 w 2438399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2279560">
                <a:moveTo>
                  <a:pt x="0" y="0"/>
                </a:moveTo>
                <a:lnTo>
                  <a:pt x="2438399" y="0"/>
                </a:lnTo>
                <a:lnTo>
                  <a:pt x="2438399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7E7A8-4D4C-4AA0-853E-1FF3824112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76801" y="2282941"/>
            <a:ext cx="2438400" cy="2279560"/>
          </a:xfrm>
          <a:custGeom>
            <a:avLst/>
            <a:gdLst>
              <a:gd name="connsiteX0" fmla="*/ 0 w 2438400"/>
              <a:gd name="connsiteY0" fmla="*/ 0 h 2279560"/>
              <a:gd name="connsiteX1" fmla="*/ 2438400 w 2438400"/>
              <a:gd name="connsiteY1" fmla="*/ 0 h 2279560"/>
              <a:gd name="connsiteX2" fmla="*/ 2438400 w 2438400"/>
              <a:gd name="connsiteY2" fmla="*/ 2279560 h 2279560"/>
              <a:gd name="connsiteX3" fmla="*/ 0 w 2438400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79560">
                <a:moveTo>
                  <a:pt x="0" y="0"/>
                </a:moveTo>
                <a:lnTo>
                  <a:pt x="2438400" y="0"/>
                </a:lnTo>
                <a:lnTo>
                  <a:pt x="2438400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39791C-AE8C-45FA-B31F-A959AECB1B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95499"/>
            <a:ext cx="2438400" cy="2279560"/>
          </a:xfrm>
          <a:custGeom>
            <a:avLst/>
            <a:gdLst>
              <a:gd name="connsiteX0" fmla="*/ 0 w 2438400"/>
              <a:gd name="connsiteY0" fmla="*/ 0 h 2279560"/>
              <a:gd name="connsiteX1" fmla="*/ 2438400 w 2438400"/>
              <a:gd name="connsiteY1" fmla="*/ 0 h 2279560"/>
              <a:gd name="connsiteX2" fmla="*/ 2438400 w 2438400"/>
              <a:gd name="connsiteY2" fmla="*/ 2279560 h 2279560"/>
              <a:gd name="connsiteX3" fmla="*/ 0 w 2438400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79560">
                <a:moveTo>
                  <a:pt x="0" y="0"/>
                </a:moveTo>
                <a:lnTo>
                  <a:pt x="2438400" y="0"/>
                </a:lnTo>
                <a:lnTo>
                  <a:pt x="2438400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64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BF13733-D451-4469-9077-65AC639452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83925" y="4334127"/>
            <a:ext cx="3626609" cy="1955409"/>
          </a:xfrm>
          <a:custGeom>
            <a:avLst/>
            <a:gdLst>
              <a:gd name="connsiteX0" fmla="*/ 0 w 3626609"/>
              <a:gd name="connsiteY0" fmla="*/ 0 h 1955409"/>
              <a:gd name="connsiteX1" fmla="*/ 3626609 w 3626609"/>
              <a:gd name="connsiteY1" fmla="*/ 0 h 1955409"/>
              <a:gd name="connsiteX2" fmla="*/ 3626609 w 3626609"/>
              <a:gd name="connsiteY2" fmla="*/ 1955409 h 1955409"/>
              <a:gd name="connsiteX3" fmla="*/ 0 w 36266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9" h="1955409">
                <a:moveTo>
                  <a:pt x="0" y="0"/>
                </a:moveTo>
                <a:lnTo>
                  <a:pt x="3626609" y="0"/>
                </a:lnTo>
                <a:lnTo>
                  <a:pt x="3626609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BC22216-603B-4F0A-AF35-3BB8705A72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2694" y="4334127"/>
            <a:ext cx="3626608" cy="1955409"/>
          </a:xfrm>
          <a:custGeom>
            <a:avLst/>
            <a:gdLst>
              <a:gd name="connsiteX0" fmla="*/ 0 w 3626608"/>
              <a:gd name="connsiteY0" fmla="*/ 0 h 1955409"/>
              <a:gd name="connsiteX1" fmla="*/ 3626608 w 3626608"/>
              <a:gd name="connsiteY1" fmla="*/ 0 h 1955409"/>
              <a:gd name="connsiteX2" fmla="*/ 3626608 w 3626608"/>
              <a:gd name="connsiteY2" fmla="*/ 1955409 h 1955409"/>
              <a:gd name="connsiteX3" fmla="*/ 0 w 3626608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8" h="1955409">
                <a:moveTo>
                  <a:pt x="0" y="0"/>
                </a:moveTo>
                <a:lnTo>
                  <a:pt x="3626608" y="0"/>
                </a:lnTo>
                <a:lnTo>
                  <a:pt x="3626608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CBC3BC4-E8BE-4BF0-895D-B0F2762B851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1461" y="4334127"/>
            <a:ext cx="3626610" cy="1955409"/>
          </a:xfrm>
          <a:custGeom>
            <a:avLst/>
            <a:gdLst>
              <a:gd name="connsiteX0" fmla="*/ 0 w 3626610"/>
              <a:gd name="connsiteY0" fmla="*/ 0 h 1955409"/>
              <a:gd name="connsiteX1" fmla="*/ 3626610 w 3626610"/>
              <a:gd name="connsiteY1" fmla="*/ 0 h 1955409"/>
              <a:gd name="connsiteX2" fmla="*/ 3626610 w 3626610"/>
              <a:gd name="connsiteY2" fmla="*/ 1955409 h 1955409"/>
              <a:gd name="connsiteX3" fmla="*/ 0 w 3626610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10" h="1955409">
                <a:moveTo>
                  <a:pt x="0" y="0"/>
                </a:moveTo>
                <a:lnTo>
                  <a:pt x="3626610" y="0"/>
                </a:lnTo>
                <a:lnTo>
                  <a:pt x="3626610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6B069C9-E650-4A20-B442-642BF266FFC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83926" y="2308378"/>
            <a:ext cx="3626609" cy="1955409"/>
          </a:xfrm>
          <a:custGeom>
            <a:avLst/>
            <a:gdLst>
              <a:gd name="connsiteX0" fmla="*/ 0 w 3626609"/>
              <a:gd name="connsiteY0" fmla="*/ 0 h 1955409"/>
              <a:gd name="connsiteX1" fmla="*/ 3626609 w 3626609"/>
              <a:gd name="connsiteY1" fmla="*/ 0 h 1955409"/>
              <a:gd name="connsiteX2" fmla="*/ 3626609 w 3626609"/>
              <a:gd name="connsiteY2" fmla="*/ 1955409 h 1955409"/>
              <a:gd name="connsiteX3" fmla="*/ 0 w 36266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9" h="1955409">
                <a:moveTo>
                  <a:pt x="0" y="0"/>
                </a:moveTo>
                <a:lnTo>
                  <a:pt x="3626609" y="0"/>
                </a:lnTo>
                <a:lnTo>
                  <a:pt x="3626609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466B02-1F58-4F50-8E92-68B5E3183A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82695" y="2308378"/>
            <a:ext cx="3626608" cy="1955409"/>
          </a:xfrm>
          <a:custGeom>
            <a:avLst/>
            <a:gdLst>
              <a:gd name="connsiteX0" fmla="*/ 0 w 3626608"/>
              <a:gd name="connsiteY0" fmla="*/ 0 h 1955409"/>
              <a:gd name="connsiteX1" fmla="*/ 3626608 w 3626608"/>
              <a:gd name="connsiteY1" fmla="*/ 0 h 1955409"/>
              <a:gd name="connsiteX2" fmla="*/ 3626608 w 3626608"/>
              <a:gd name="connsiteY2" fmla="*/ 1955409 h 1955409"/>
              <a:gd name="connsiteX3" fmla="*/ 0 w 3626608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8" h="1955409">
                <a:moveTo>
                  <a:pt x="0" y="0"/>
                </a:moveTo>
                <a:lnTo>
                  <a:pt x="3626608" y="0"/>
                </a:lnTo>
                <a:lnTo>
                  <a:pt x="3626608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DE32B07-E33F-45B6-AA96-C9E805593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1462" y="2308378"/>
            <a:ext cx="3626610" cy="1955409"/>
          </a:xfrm>
          <a:custGeom>
            <a:avLst/>
            <a:gdLst>
              <a:gd name="connsiteX0" fmla="*/ 0 w 3626610"/>
              <a:gd name="connsiteY0" fmla="*/ 0 h 1955409"/>
              <a:gd name="connsiteX1" fmla="*/ 3626610 w 3626610"/>
              <a:gd name="connsiteY1" fmla="*/ 0 h 1955409"/>
              <a:gd name="connsiteX2" fmla="*/ 3626610 w 3626610"/>
              <a:gd name="connsiteY2" fmla="*/ 1955409 h 1955409"/>
              <a:gd name="connsiteX3" fmla="*/ 0 w 3626610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10" h="1955409">
                <a:moveTo>
                  <a:pt x="0" y="0"/>
                </a:moveTo>
                <a:lnTo>
                  <a:pt x="3626610" y="0"/>
                </a:lnTo>
                <a:lnTo>
                  <a:pt x="3626610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2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31224D2-0B5A-4D3E-9E6C-EC36FF9B26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5318" y="2204359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873F45-137A-4E65-9D8E-6E308AAADCD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40495" y="2204360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9F6C8F1-78AC-4316-B8CC-AB9161864D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90140" y="2204363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4A3589-7301-4D36-829F-2FA944FBD7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962" y="2204363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49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815E595-3B50-4D5C-A72A-8CA651A144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49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D2D097F-54BC-4BB9-86C0-864A057118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56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23CA3D3-FB6D-4D4F-892A-8265F0C8FD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42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C65C031-0ED2-4265-94CA-893BC2680D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35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64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A7EA82-9B8B-436C-93B6-0C674292E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8558" y="1198604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D78F72-9D9C-4903-A29A-CAE369B54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02082" y="1198603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9046D9-CC66-4947-BD89-4C69449F0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034" y="1198605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1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C6E59EE-2F75-47CF-92D3-0D22F0886C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548938" y="3810303"/>
            <a:ext cx="1651000" cy="1842819"/>
          </a:xfrm>
          <a:custGeom>
            <a:avLst/>
            <a:gdLst>
              <a:gd name="connsiteX0" fmla="*/ 0 w 1651000"/>
              <a:gd name="connsiteY0" fmla="*/ 0 h 1842819"/>
              <a:gd name="connsiteX1" fmla="*/ 1651000 w 1651000"/>
              <a:gd name="connsiteY1" fmla="*/ 0 h 1842819"/>
              <a:gd name="connsiteX2" fmla="*/ 1651000 w 1651000"/>
              <a:gd name="connsiteY2" fmla="*/ 1842819 h 1842819"/>
              <a:gd name="connsiteX3" fmla="*/ 0 w 1651000"/>
              <a:gd name="connsiteY3" fmla="*/ 1842819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842819">
                <a:moveTo>
                  <a:pt x="0" y="0"/>
                </a:moveTo>
                <a:lnTo>
                  <a:pt x="1651000" y="0"/>
                </a:lnTo>
                <a:lnTo>
                  <a:pt x="1651000" y="1842819"/>
                </a:lnTo>
                <a:lnTo>
                  <a:pt x="0" y="18428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9168DA1-2214-437C-B520-3AABFDCDD43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4318" y="3810301"/>
            <a:ext cx="2424621" cy="1842821"/>
          </a:xfrm>
          <a:custGeom>
            <a:avLst/>
            <a:gdLst>
              <a:gd name="connsiteX0" fmla="*/ 0 w 2424621"/>
              <a:gd name="connsiteY0" fmla="*/ 0 h 1842821"/>
              <a:gd name="connsiteX1" fmla="*/ 2424621 w 2424621"/>
              <a:gd name="connsiteY1" fmla="*/ 0 h 1842821"/>
              <a:gd name="connsiteX2" fmla="*/ 2424621 w 2424621"/>
              <a:gd name="connsiteY2" fmla="*/ 1842821 h 1842821"/>
              <a:gd name="connsiteX3" fmla="*/ 0 w 2424621"/>
              <a:gd name="connsiteY3" fmla="*/ 1842821 h 18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621" h="1842821">
                <a:moveTo>
                  <a:pt x="0" y="0"/>
                </a:moveTo>
                <a:lnTo>
                  <a:pt x="2424621" y="0"/>
                </a:lnTo>
                <a:lnTo>
                  <a:pt x="2424621" y="1842821"/>
                </a:lnTo>
                <a:lnTo>
                  <a:pt x="0" y="18428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36273E1-C30F-4EDE-8A35-7ADFFFA63AD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318" y="2279102"/>
            <a:ext cx="4067683" cy="1531199"/>
          </a:xfrm>
          <a:custGeom>
            <a:avLst/>
            <a:gdLst>
              <a:gd name="connsiteX0" fmla="*/ 0 w 4067683"/>
              <a:gd name="connsiteY0" fmla="*/ 0 h 1531199"/>
              <a:gd name="connsiteX1" fmla="*/ 4067683 w 4067683"/>
              <a:gd name="connsiteY1" fmla="*/ 0 h 1531199"/>
              <a:gd name="connsiteX2" fmla="*/ 4067683 w 4067683"/>
              <a:gd name="connsiteY2" fmla="*/ 1531199 h 1531199"/>
              <a:gd name="connsiteX3" fmla="*/ 0 w 4067683"/>
              <a:gd name="connsiteY3" fmla="*/ 1531199 h 153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683" h="1531199">
                <a:moveTo>
                  <a:pt x="0" y="0"/>
                </a:moveTo>
                <a:lnTo>
                  <a:pt x="4067683" y="0"/>
                </a:lnTo>
                <a:lnTo>
                  <a:pt x="4067683" y="1531199"/>
                </a:lnTo>
                <a:lnTo>
                  <a:pt x="0" y="15311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3C19755-1588-470F-9DB7-87ED4FDD7A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17455" y="4155551"/>
            <a:ext cx="4106862" cy="1498149"/>
          </a:xfrm>
          <a:custGeom>
            <a:avLst/>
            <a:gdLst>
              <a:gd name="connsiteX0" fmla="*/ 0 w 4106862"/>
              <a:gd name="connsiteY0" fmla="*/ 0 h 1498149"/>
              <a:gd name="connsiteX1" fmla="*/ 4106862 w 4106862"/>
              <a:gd name="connsiteY1" fmla="*/ 0 h 1498149"/>
              <a:gd name="connsiteX2" fmla="*/ 4106862 w 4106862"/>
              <a:gd name="connsiteY2" fmla="*/ 1498149 h 1498149"/>
              <a:gd name="connsiteX3" fmla="*/ 0 w 4106862"/>
              <a:gd name="connsiteY3" fmla="*/ 1498149 h 149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862" h="1498149">
                <a:moveTo>
                  <a:pt x="0" y="0"/>
                </a:moveTo>
                <a:lnTo>
                  <a:pt x="4106862" y="0"/>
                </a:lnTo>
                <a:lnTo>
                  <a:pt x="4106862" y="1498149"/>
                </a:lnTo>
                <a:lnTo>
                  <a:pt x="0" y="14981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FD33F72-BF4A-4D41-9FA5-F1BD0DAF1A8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3825" y="2279103"/>
            <a:ext cx="1650492" cy="1876447"/>
          </a:xfrm>
          <a:custGeom>
            <a:avLst/>
            <a:gdLst>
              <a:gd name="connsiteX0" fmla="*/ 0 w 1650492"/>
              <a:gd name="connsiteY0" fmla="*/ 0 h 1876447"/>
              <a:gd name="connsiteX1" fmla="*/ 1650492 w 1650492"/>
              <a:gd name="connsiteY1" fmla="*/ 0 h 1876447"/>
              <a:gd name="connsiteX2" fmla="*/ 1650492 w 1650492"/>
              <a:gd name="connsiteY2" fmla="*/ 1876447 h 1876447"/>
              <a:gd name="connsiteX3" fmla="*/ 0 w 1650492"/>
              <a:gd name="connsiteY3" fmla="*/ 1876447 h 18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492" h="1876447">
                <a:moveTo>
                  <a:pt x="0" y="0"/>
                </a:moveTo>
                <a:lnTo>
                  <a:pt x="1650492" y="0"/>
                </a:lnTo>
                <a:lnTo>
                  <a:pt x="1650492" y="1876447"/>
                </a:lnTo>
                <a:lnTo>
                  <a:pt x="0" y="18764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C8E26A0-1972-47F1-A7DC-5986EC483D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17963" y="2279101"/>
            <a:ext cx="2455862" cy="1883172"/>
          </a:xfrm>
          <a:custGeom>
            <a:avLst/>
            <a:gdLst>
              <a:gd name="connsiteX0" fmla="*/ 0 w 2455862"/>
              <a:gd name="connsiteY0" fmla="*/ 0 h 1883172"/>
              <a:gd name="connsiteX1" fmla="*/ 2455862 w 2455862"/>
              <a:gd name="connsiteY1" fmla="*/ 0 h 1883172"/>
              <a:gd name="connsiteX2" fmla="*/ 2455862 w 2455862"/>
              <a:gd name="connsiteY2" fmla="*/ 1883172 h 1883172"/>
              <a:gd name="connsiteX3" fmla="*/ 0 w 2455862"/>
              <a:gd name="connsiteY3" fmla="*/ 1883172 h 18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5862" h="1883172">
                <a:moveTo>
                  <a:pt x="0" y="0"/>
                </a:moveTo>
                <a:lnTo>
                  <a:pt x="2455862" y="0"/>
                </a:lnTo>
                <a:lnTo>
                  <a:pt x="2455862" y="1883172"/>
                </a:lnTo>
                <a:lnTo>
                  <a:pt x="0" y="1883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31C456D-07A5-45FC-A396-0ECECB1DE7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79101"/>
            <a:ext cx="4017963" cy="3378502"/>
          </a:xfrm>
          <a:custGeom>
            <a:avLst/>
            <a:gdLst>
              <a:gd name="connsiteX0" fmla="*/ 0 w 4017963"/>
              <a:gd name="connsiteY0" fmla="*/ 0 h 3378502"/>
              <a:gd name="connsiteX1" fmla="*/ 4017963 w 4017963"/>
              <a:gd name="connsiteY1" fmla="*/ 0 h 3378502"/>
              <a:gd name="connsiteX2" fmla="*/ 4017963 w 4017963"/>
              <a:gd name="connsiteY2" fmla="*/ 3378502 h 3378502"/>
              <a:gd name="connsiteX3" fmla="*/ 0 w 4017963"/>
              <a:gd name="connsiteY3" fmla="*/ 3378502 h 337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7963" h="3378502">
                <a:moveTo>
                  <a:pt x="0" y="0"/>
                </a:moveTo>
                <a:lnTo>
                  <a:pt x="4017963" y="0"/>
                </a:lnTo>
                <a:lnTo>
                  <a:pt x="4017963" y="3378502"/>
                </a:lnTo>
                <a:lnTo>
                  <a:pt x="0" y="337850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93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8A894C-F6AC-4634-BB2F-4946C89A23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7178" y="2282564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74B917-10E3-4E73-9F26-354B7361BE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13815" y="2283606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6ECA54-01FC-48DD-A8BA-1B080C7977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0460" y="2282564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62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A8D623-2AF2-4608-BB01-B0BE0A229A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1658" y="4620316"/>
            <a:ext cx="3650342" cy="1892263"/>
          </a:xfrm>
          <a:custGeom>
            <a:avLst/>
            <a:gdLst>
              <a:gd name="connsiteX0" fmla="*/ 0 w 3650342"/>
              <a:gd name="connsiteY0" fmla="*/ 0 h 1892263"/>
              <a:gd name="connsiteX1" fmla="*/ 3650342 w 3650342"/>
              <a:gd name="connsiteY1" fmla="*/ 0 h 1892263"/>
              <a:gd name="connsiteX2" fmla="*/ 3650342 w 3650342"/>
              <a:gd name="connsiteY2" fmla="*/ 1892263 h 1892263"/>
              <a:gd name="connsiteX3" fmla="*/ 0 w 3650342"/>
              <a:gd name="connsiteY3" fmla="*/ 1892263 h 18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0342" h="1892263">
                <a:moveTo>
                  <a:pt x="0" y="0"/>
                </a:moveTo>
                <a:lnTo>
                  <a:pt x="3650342" y="0"/>
                </a:lnTo>
                <a:lnTo>
                  <a:pt x="3650342" y="1892263"/>
                </a:lnTo>
                <a:lnTo>
                  <a:pt x="0" y="18922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1254CE3-74EF-43F1-B7FC-2438B564C0B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85888" y="4620769"/>
            <a:ext cx="5275943" cy="1892263"/>
          </a:xfrm>
          <a:custGeom>
            <a:avLst/>
            <a:gdLst>
              <a:gd name="connsiteX0" fmla="*/ 0 w 5275943"/>
              <a:gd name="connsiteY0" fmla="*/ 0 h 1892263"/>
              <a:gd name="connsiteX1" fmla="*/ 5275943 w 5275943"/>
              <a:gd name="connsiteY1" fmla="*/ 0 h 1892263"/>
              <a:gd name="connsiteX2" fmla="*/ 5275943 w 5275943"/>
              <a:gd name="connsiteY2" fmla="*/ 1892263 h 1892263"/>
              <a:gd name="connsiteX3" fmla="*/ 0 w 5275943"/>
              <a:gd name="connsiteY3" fmla="*/ 1892263 h 18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5943" h="1892263">
                <a:moveTo>
                  <a:pt x="0" y="0"/>
                </a:moveTo>
                <a:lnTo>
                  <a:pt x="5275943" y="0"/>
                </a:lnTo>
                <a:lnTo>
                  <a:pt x="5275943" y="1892263"/>
                </a:lnTo>
                <a:lnTo>
                  <a:pt x="0" y="18922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1F1E8E-B6E3-4370-A766-33BDB66FCA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22458" y="2245831"/>
            <a:ext cx="4869542" cy="2273338"/>
          </a:xfrm>
          <a:custGeom>
            <a:avLst/>
            <a:gdLst>
              <a:gd name="connsiteX0" fmla="*/ 0 w 4869542"/>
              <a:gd name="connsiteY0" fmla="*/ 0 h 2273338"/>
              <a:gd name="connsiteX1" fmla="*/ 4869542 w 4869542"/>
              <a:gd name="connsiteY1" fmla="*/ 0 h 2273338"/>
              <a:gd name="connsiteX2" fmla="*/ 4869542 w 4869542"/>
              <a:gd name="connsiteY2" fmla="*/ 2273338 h 2273338"/>
              <a:gd name="connsiteX3" fmla="*/ 0 w 4869542"/>
              <a:gd name="connsiteY3" fmla="*/ 2273338 h 227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9542" h="2273338">
                <a:moveTo>
                  <a:pt x="0" y="0"/>
                </a:moveTo>
                <a:lnTo>
                  <a:pt x="4869542" y="0"/>
                </a:lnTo>
                <a:lnTo>
                  <a:pt x="4869542" y="2273338"/>
                </a:lnTo>
                <a:lnTo>
                  <a:pt x="0" y="22733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9F5E592-FF31-444A-AA87-D514F12C7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5888" y="2245833"/>
            <a:ext cx="4056743" cy="2273791"/>
          </a:xfrm>
          <a:custGeom>
            <a:avLst/>
            <a:gdLst>
              <a:gd name="connsiteX0" fmla="*/ 0 w 4056743"/>
              <a:gd name="connsiteY0" fmla="*/ 0 h 2273791"/>
              <a:gd name="connsiteX1" fmla="*/ 4056743 w 4056743"/>
              <a:gd name="connsiteY1" fmla="*/ 0 h 2273791"/>
              <a:gd name="connsiteX2" fmla="*/ 4056743 w 4056743"/>
              <a:gd name="connsiteY2" fmla="*/ 2273791 h 2273791"/>
              <a:gd name="connsiteX3" fmla="*/ 0 w 4056743"/>
              <a:gd name="connsiteY3" fmla="*/ 2273791 h 22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743" h="2273791">
                <a:moveTo>
                  <a:pt x="0" y="0"/>
                </a:moveTo>
                <a:lnTo>
                  <a:pt x="4056743" y="0"/>
                </a:lnTo>
                <a:lnTo>
                  <a:pt x="4056743" y="2273791"/>
                </a:lnTo>
                <a:lnTo>
                  <a:pt x="0" y="22737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56FBE18-F40A-4250-96F1-600993282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45831"/>
            <a:ext cx="3106057" cy="4267200"/>
          </a:xfrm>
          <a:custGeom>
            <a:avLst/>
            <a:gdLst>
              <a:gd name="connsiteX0" fmla="*/ 0 w 3106057"/>
              <a:gd name="connsiteY0" fmla="*/ 0 h 4267200"/>
              <a:gd name="connsiteX1" fmla="*/ 3106057 w 3106057"/>
              <a:gd name="connsiteY1" fmla="*/ 0 h 4267200"/>
              <a:gd name="connsiteX2" fmla="*/ 3106057 w 3106057"/>
              <a:gd name="connsiteY2" fmla="*/ 4267200 h 4267200"/>
              <a:gd name="connsiteX3" fmla="*/ 0 w 3106057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057" h="4267200">
                <a:moveTo>
                  <a:pt x="0" y="0"/>
                </a:moveTo>
                <a:lnTo>
                  <a:pt x="3106057" y="0"/>
                </a:lnTo>
                <a:lnTo>
                  <a:pt x="3106057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12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56FBE18-F40A-4250-96F1-600993282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3106057"/>
              <a:gd name="connsiteY0" fmla="*/ 0 h 4267200"/>
              <a:gd name="connsiteX1" fmla="*/ 3106057 w 3106057"/>
              <a:gd name="connsiteY1" fmla="*/ 0 h 4267200"/>
              <a:gd name="connsiteX2" fmla="*/ 3106057 w 3106057"/>
              <a:gd name="connsiteY2" fmla="*/ 4267200 h 4267200"/>
              <a:gd name="connsiteX3" fmla="*/ 0 w 3106057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057" h="4267200">
                <a:moveTo>
                  <a:pt x="0" y="0"/>
                </a:moveTo>
                <a:lnTo>
                  <a:pt x="3106057" y="0"/>
                </a:lnTo>
                <a:lnTo>
                  <a:pt x="3106057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68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D3CBD0-4773-4E61-97F1-8CD221C02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3665" y="2"/>
            <a:ext cx="2379663" cy="4316506"/>
          </a:xfrm>
          <a:custGeom>
            <a:avLst/>
            <a:gdLst>
              <a:gd name="connsiteX0" fmla="*/ 0 w 2379663"/>
              <a:gd name="connsiteY0" fmla="*/ 0 h 4316506"/>
              <a:gd name="connsiteX1" fmla="*/ 2379663 w 2379663"/>
              <a:gd name="connsiteY1" fmla="*/ 0 h 4316506"/>
              <a:gd name="connsiteX2" fmla="*/ 2379663 w 2379663"/>
              <a:gd name="connsiteY2" fmla="*/ 4316506 h 4316506"/>
              <a:gd name="connsiteX3" fmla="*/ 0 w 2379663"/>
              <a:gd name="connsiteY3" fmla="*/ 4316506 h 43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4316506">
                <a:moveTo>
                  <a:pt x="0" y="0"/>
                </a:moveTo>
                <a:lnTo>
                  <a:pt x="2379663" y="0"/>
                </a:lnTo>
                <a:lnTo>
                  <a:pt x="2379663" y="4316506"/>
                </a:lnTo>
                <a:lnTo>
                  <a:pt x="0" y="43165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5CD51A-B25B-4773-A37B-108EB4CBA8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96869" y="2"/>
            <a:ext cx="2379663" cy="3563469"/>
          </a:xfrm>
          <a:custGeom>
            <a:avLst/>
            <a:gdLst>
              <a:gd name="connsiteX0" fmla="*/ 0 w 2379663"/>
              <a:gd name="connsiteY0" fmla="*/ 0 h 3563469"/>
              <a:gd name="connsiteX1" fmla="*/ 2379663 w 2379663"/>
              <a:gd name="connsiteY1" fmla="*/ 0 h 3563469"/>
              <a:gd name="connsiteX2" fmla="*/ 2379663 w 2379663"/>
              <a:gd name="connsiteY2" fmla="*/ 3563469 h 3563469"/>
              <a:gd name="connsiteX3" fmla="*/ 0 w 2379663"/>
              <a:gd name="connsiteY3" fmla="*/ 3563469 h 356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3563469">
                <a:moveTo>
                  <a:pt x="0" y="0"/>
                </a:moveTo>
                <a:lnTo>
                  <a:pt x="2379663" y="0"/>
                </a:lnTo>
                <a:lnTo>
                  <a:pt x="2379663" y="3563469"/>
                </a:lnTo>
                <a:lnTo>
                  <a:pt x="0" y="3563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F05358-96DB-4EF0-B11C-62FE747F9E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6868" y="3630706"/>
            <a:ext cx="2379663" cy="3227293"/>
          </a:xfrm>
          <a:custGeom>
            <a:avLst/>
            <a:gdLst>
              <a:gd name="connsiteX0" fmla="*/ 0 w 2379663"/>
              <a:gd name="connsiteY0" fmla="*/ 0 h 3227293"/>
              <a:gd name="connsiteX1" fmla="*/ 2379663 w 2379663"/>
              <a:gd name="connsiteY1" fmla="*/ 0 h 3227293"/>
              <a:gd name="connsiteX2" fmla="*/ 2379663 w 2379663"/>
              <a:gd name="connsiteY2" fmla="*/ 3227293 h 3227293"/>
              <a:gd name="connsiteX3" fmla="*/ 0 w 2379663"/>
              <a:gd name="connsiteY3" fmla="*/ 3227293 h 32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3227293">
                <a:moveTo>
                  <a:pt x="0" y="0"/>
                </a:moveTo>
                <a:lnTo>
                  <a:pt x="2379663" y="0"/>
                </a:lnTo>
                <a:lnTo>
                  <a:pt x="2379663" y="3227293"/>
                </a:lnTo>
                <a:lnTo>
                  <a:pt x="0" y="32272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28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C2A622-8DC5-426D-AA7A-319885C37E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7838" y="3249022"/>
            <a:ext cx="4094162" cy="2278063"/>
          </a:xfrm>
          <a:custGeom>
            <a:avLst/>
            <a:gdLst>
              <a:gd name="connsiteX0" fmla="*/ 0 w 4094162"/>
              <a:gd name="connsiteY0" fmla="*/ 0 h 2278063"/>
              <a:gd name="connsiteX1" fmla="*/ 4094162 w 4094162"/>
              <a:gd name="connsiteY1" fmla="*/ 0 h 2278063"/>
              <a:gd name="connsiteX2" fmla="*/ 4094162 w 4094162"/>
              <a:gd name="connsiteY2" fmla="*/ 2278063 h 2278063"/>
              <a:gd name="connsiteX3" fmla="*/ 0 w 4094162"/>
              <a:gd name="connsiteY3" fmla="*/ 2278063 h 22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2" h="2278063">
                <a:moveTo>
                  <a:pt x="0" y="0"/>
                </a:moveTo>
                <a:lnTo>
                  <a:pt x="4094162" y="0"/>
                </a:lnTo>
                <a:lnTo>
                  <a:pt x="4094162" y="2278063"/>
                </a:lnTo>
                <a:lnTo>
                  <a:pt x="0" y="22780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00A783-496B-4ACB-A59A-745EF352DB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5238" y="2221908"/>
            <a:ext cx="2036762" cy="1027112"/>
          </a:xfrm>
          <a:custGeom>
            <a:avLst/>
            <a:gdLst>
              <a:gd name="connsiteX0" fmla="*/ 0 w 2036762"/>
              <a:gd name="connsiteY0" fmla="*/ 0 h 1027112"/>
              <a:gd name="connsiteX1" fmla="*/ 2036762 w 2036762"/>
              <a:gd name="connsiteY1" fmla="*/ 0 h 1027112"/>
              <a:gd name="connsiteX2" fmla="*/ 2036762 w 2036762"/>
              <a:gd name="connsiteY2" fmla="*/ 1027112 h 1027112"/>
              <a:gd name="connsiteX3" fmla="*/ 0 w 2036762"/>
              <a:gd name="connsiteY3" fmla="*/ 1027112 h 102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762" h="1027112">
                <a:moveTo>
                  <a:pt x="0" y="0"/>
                </a:moveTo>
                <a:lnTo>
                  <a:pt x="2036762" y="0"/>
                </a:lnTo>
                <a:lnTo>
                  <a:pt x="2036762" y="1027112"/>
                </a:lnTo>
                <a:lnTo>
                  <a:pt x="0" y="1027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394302A-4FDE-4E84-9D8A-A6ECC8B080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7838" y="2221910"/>
            <a:ext cx="2074862" cy="1027113"/>
          </a:xfrm>
          <a:custGeom>
            <a:avLst/>
            <a:gdLst>
              <a:gd name="connsiteX0" fmla="*/ 0 w 2074862"/>
              <a:gd name="connsiteY0" fmla="*/ 0 h 1027113"/>
              <a:gd name="connsiteX1" fmla="*/ 2074862 w 2074862"/>
              <a:gd name="connsiteY1" fmla="*/ 0 h 1027113"/>
              <a:gd name="connsiteX2" fmla="*/ 2074862 w 2074862"/>
              <a:gd name="connsiteY2" fmla="*/ 1027113 h 1027113"/>
              <a:gd name="connsiteX3" fmla="*/ 0 w 2074862"/>
              <a:gd name="connsiteY3" fmla="*/ 1027113 h 10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862" h="1027113">
                <a:moveTo>
                  <a:pt x="0" y="0"/>
                </a:moveTo>
                <a:lnTo>
                  <a:pt x="2074862" y="0"/>
                </a:lnTo>
                <a:lnTo>
                  <a:pt x="2074862" y="1027113"/>
                </a:lnTo>
                <a:lnTo>
                  <a:pt x="0" y="1027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250FBFF-46F9-414A-A334-D87115EF68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03678" y="4503147"/>
            <a:ext cx="4094161" cy="1027113"/>
          </a:xfrm>
          <a:custGeom>
            <a:avLst/>
            <a:gdLst>
              <a:gd name="connsiteX0" fmla="*/ 0 w 4094161"/>
              <a:gd name="connsiteY0" fmla="*/ 0 h 1027113"/>
              <a:gd name="connsiteX1" fmla="*/ 4094161 w 4094161"/>
              <a:gd name="connsiteY1" fmla="*/ 0 h 1027113"/>
              <a:gd name="connsiteX2" fmla="*/ 4094161 w 4094161"/>
              <a:gd name="connsiteY2" fmla="*/ 1027113 h 1027113"/>
              <a:gd name="connsiteX3" fmla="*/ 0 w 4094161"/>
              <a:gd name="connsiteY3" fmla="*/ 1027113 h 10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1" h="1027113">
                <a:moveTo>
                  <a:pt x="0" y="0"/>
                </a:moveTo>
                <a:lnTo>
                  <a:pt x="4094161" y="0"/>
                </a:lnTo>
                <a:lnTo>
                  <a:pt x="4094161" y="1027113"/>
                </a:lnTo>
                <a:lnTo>
                  <a:pt x="0" y="1027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E722A6-BB6B-4ED2-B339-5228F22A22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03679" y="2221910"/>
            <a:ext cx="4094161" cy="2281237"/>
          </a:xfrm>
          <a:custGeom>
            <a:avLst/>
            <a:gdLst>
              <a:gd name="connsiteX0" fmla="*/ 0 w 4094161"/>
              <a:gd name="connsiteY0" fmla="*/ 0 h 2281237"/>
              <a:gd name="connsiteX1" fmla="*/ 4094161 w 4094161"/>
              <a:gd name="connsiteY1" fmla="*/ 0 h 2281237"/>
              <a:gd name="connsiteX2" fmla="*/ 4094161 w 4094161"/>
              <a:gd name="connsiteY2" fmla="*/ 2281237 h 2281237"/>
              <a:gd name="connsiteX3" fmla="*/ 0 w 4094161"/>
              <a:gd name="connsiteY3" fmla="*/ 2281237 h 228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1" h="2281237">
                <a:moveTo>
                  <a:pt x="0" y="0"/>
                </a:moveTo>
                <a:lnTo>
                  <a:pt x="4094161" y="0"/>
                </a:lnTo>
                <a:lnTo>
                  <a:pt x="4094161" y="2281237"/>
                </a:lnTo>
                <a:lnTo>
                  <a:pt x="0" y="22812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7DCDAB-A608-4D5E-AB0E-F49F6F075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2221909"/>
            <a:ext cx="4010025" cy="3305175"/>
          </a:xfrm>
          <a:custGeom>
            <a:avLst/>
            <a:gdLst>
              <a:gd name="connsiteX0" fmla="*/ 0 w 4010025"/>
              <a:gd name="connsiteY0" fmla="*/ 0 h 3305175"/>
              <a:gd name="connsiteX1" fmla="*/ 4010025 w 4010025"/>
              <a:gd name="connsiteY1" fmla="*/ 0 h 3305175"/>
              <a:gd name="connsiteX2" fmla="*/ 4010025 w 4010025"/>
              <a:gd name="connsiteY2" fmla="*/ 3305175 h 3305175"/>
              <a:gd name="connsiteX3" fmla="*/ 0 w 4010025"/>
              <a:gd name="connsiteY3" fmla="*/ 3305175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025" h="3305175">
                <a:moveTo>
                  <a:pt x="0" y="0"/>
                </a:moveTo>
                <a:lnTo>
                  <a:pt x="4010025" y="0"/>
                </a:lnTo>
                <a:lnTo>
                  <a:pt x="4010025" y="3305175"/>
                </a:lnTo>
                <a:lnTo>
                  <a:pt x="0" y="33051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95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DA66B1-A3CB-4FAB-AC4B-9CF35485B4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677B5-D118-4A67-ACBC-70B7689DFF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49ADD0-9E2D-4BCE-B76C-A2ADA9EF5B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21AC8C-7C55-4F9D-925D-9DDF9A3315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2CB4FAF-66E3-4B4D-868B-954E1F0F859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32184" y="3512223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AFD1DD-C74A-4F8E-B05C-76F4750475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69238" y="3512224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028E7B4-9FB7-48F2-8AF9-5E6F15E255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06291" y="3512225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FF7FFF2-AC09-4D0B-ADE2-FC06A5A130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3345" y="3512226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46B33DC-F0A0-441A-ABA2-8F405D2058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32185" y="629304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A9C554A-57E7-453B-8558-B866F10B921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9239" y="629305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393991-3C24-42A2-9B4B-1BB10D5C47C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06292" y="629306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DEB052-2A06-4585-A629-F5D23086A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3346" y="629307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12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76B81DC-F086-45EA-8BF0-60206EC885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5007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8B16EE-4BB1-496C-A4A2-674AC99691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11940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CF032AE-FA25-4988-8CE5-771EC219A3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88873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96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C169AA-A123-4E33-B7B3-CF5C6E1942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1890" y="3453839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BCC518-AFB8-458A-A431-DBAEE761761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3785" y="3453839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75DDE9-BA9C-4346-9832-06D17341DE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3786" y="671946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E7DB7-3AC9-4B76-90F6-E39AF2976C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1892" y="671945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9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F7E2859-F7E2-4709-AFC6-DDBCF4CEF2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65248" y="4536889"/>
            <a:ext cx="1859900" cy="1859900"/>
          </a:xfrm>
          <a:custGeom>
            <a:avLst/>
            <a:gdLst>
              <a:gd name="connsiteX0" fmla="*/ 0 w 1859900"/>
              <a:gd name="connsiteY0" fmla="*/ 0 h 1859900"/>
              <a:gd name="connsiteX1" fmla="*/ 1859900 w 1859900"/>
              <a:gd name="connsiteY1" fmla="*/ 0 h 1859900"/>
              <a:gd name="connsiteX2" fmla="*/ 1859900 w 1859900"/>
              <a:gd name="connsiteY2" fmla="*/ 1859900 h 1859900"/>
              <a:gd name="connsiteX3" fmla="*/ 0 w 1859900"/>
              <a:gd name="connsiteY3" fmla="*/ 1859900 h 185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900" h="1859900">
                <a:moveTo>
                  <a:pt x="0" y="0"/>
                </a:moveTo>
                <a:lnTo>
                  <a:pt x="1859900" y="0"/>
                </a:lnTo>
                <a:lnTo>
                  <a:pt x="1859900" y="1859900"/>
                </a:lnTo>
                <a:lnTo>
                  <a:pt x="0" y="1859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4599B9-9649-4FCD-9B97-44EF888780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90377" y="4536889"/>
            <a:ext cx="1859900" cy="1859900"/>
          </a:xfrm>
          <a:custGeom>
            <a:avLst/>
            <a:gdLst>
              <a:gd name="connsiteX0" fmla="*/ 0 w 1859900"/>
              <a:gd name="connsiteY0" fmla="*/ 0 h 1859900"/>
              <a:gd name="connsiteX1" fmla="*/ 1859900 w 1859900"/>
              <a:gd name="connsiteY1" fmla="*/ 0 h 1859900"/>
              <a:gd name="connsiteX2" fmla="*/ 1859900 w 1859900"/>
              <a:gd name="connsiteY2" fmla="*/ 1859900 h 1859900"/>
              <a:gd name="connsiteX3" fmla="*/ 0 w 1859900"/>
              <a:gd name="connsiteY3" fmla="*/ 1859900 h 185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900" h="1859900">
                <a:moveTo>
                  <a:pt x="0" y="0"/>
                </a:moveTo>
                <a:lnTo>
                  <a:pt x="1859900" y="0"/>
                </a:lnTo>
                <a:lnTo>
                  <a:pt x="1859900" y="1859900"/>
                </a:lnTo>
                <a:lnTo>
                  <a:pt x="0" y="1859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B7F42D-3C8A-4A5C-9B4E-71F54B6C90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722" y="461210"/>
            <a:ext cx="9083426" cy="3914685"/>
          </a:xfrm>
          <a:custGeom>
            <a:avLst/>
            <a:gdLst>
              <a:gd name="connsiteX0" fmla="*/ 0 w 9083426"/>
              <a:gd name="connsiteY0" fmla="*/ 0 h 3914685"/>
              <a:gd name="connsiteX1" fmla="*/ 9083426 w 9083426"/>
              <a:gd name="connsiteY1" fmla="*/ 0 h 3914685"/>
              <a:gd name="connsiteX2" fmla="*/ 9083426 w 9083426"/>
              <a:gd name="connsiteY2" fmla="*/ 3914685 h 3914685"/>
              <a:gd name="connsiteX3" fmla="*/ 0 w 9083426"/>
              <a:gd name="connsiteY3" fmla="*/ 3914685 h 39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426" h="3914685">
                <a:moveTo>
                  <a:pt x="0" y="0"/>
                </a:moveTo>
                <a:lnTo>
                  <a:pt x="9083426" y="0"/>
                </a:lnTo>
                <a:lnTo>
                  <a:pt x="9083426" y="3914685"/>
                </a:lnTo>
                <a:lnTo>
                  <a:pt x="0" y="39146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7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4F9550F-82C2-455A-A604-F2C58D5BCC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1945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56CDE0C-5937-455E-8221-AC377906BE2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01903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87D0FEB-86B4-4091-817E-28F218B43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61862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D1BC52-671A-4847-877A-AFEA816730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820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01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CE45E1-C443-4EF7-BB7B-F8FCB7FB2A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10404" y="2353613"/>
            <a:ext cx="1867436" cy="2150772"/>
          </a:xfrm>
          <a:custGeom>
            <a:avLst/>
            <a:gdLst>
              <a:gd name="connsiteX0" fmla="*/ 933718 w 1867436"/>
              <a:gd name="connsiteY0" fmla="*/ 0 h 2150772"/>
              <a:gd name="connsiteX1" fmla="*/ 1867436 w 1867436"/>
              <a:gd name="connsiteY1" fmla="*/ 453974 h 2150772"/>
              <a:gd name="connsiteX2" fmla="*/ 1867436 w 1867436"/>
              <a:gd name="connsiteY2" fmla="*/ 1696798 h 2150772"/>
              <a:gd name="connsiteX3" fmla="*/ 933718 w 1867436"/>
              <a:gd name="connsiteY3" fmla="*/ 2150772 h 2150772"/>
              <a:gd name="connsiteX4" fmla="*/ 0 w 1867436"/>
              <a:gd name="connsiteY4" fmla="*/ 1696798 h 2150772"/>
              <a:gd name="connsiteX5" fmla="*/ 0 w 1867436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6" h="2150772">
                <a:moveTo>
                  <a:pt x="933718" y="0"/>
                </a:moveTo>
                <a:lnTo>
                  <a:pt x="1867436" y="453974"/>
                </a:lnTo>
                <a:lnTo>
                  <a:pt x="1867436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1651DA4-CB5C-4624-BECB-49D2AC7E6A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4988" y="2353613"/>
            <a:ext cx="1867436" cy="2150772"/>
          </a:xfrm>
          <a:custGeom>
            <a:avLst/>
            <a:gdLst>
              <a:gd name="connsiteX0" fmla="*/ 933718 w 1867436"/>
              <a:gd name="connsiteY0" fmla="*/ 0 h 2150772"/>
              <a:gd name="connsiteX1" fmla="*/ 1867436 w 1867436"/>
              <a:gd name="connsiteY1" fmla="*/ 453974 h 2150772"/>
              <a:gd name="connsiteX2" fmla="*/ 1867436 w 1867436"/>
              <a:gd name="connsiteY2" fmla="*/ 1696798 h 2150772"/>
              <a:gd name="connsiteX3" fmla="*/ 933718 w 1867436"/>
              <a:gd name="connsiteY3" fmla="*/ 2150772 h 2150772"/>
              <a:gd name="connsiteX4" fmla="*/ 0 w 1867436"/>
              <a:gd name="connsiteY4" fmla="*/ 1696798 h 2150772"/>
              <a:gd name="connsiteX5" fmla="*/ 0 w 1867436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6" h="2150772">
                <a:moveTo>
                  <a:pt x="933718" y="0"/>
                </a:moveTo>
                <a:lnTo>
                  <a:pt x="1867436" y="453974"/>
                </a:lnTo>
                <a:lnTo>
                  <a:pt x="1867436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FAA062-81A5-4981-AE12-007F07B881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79573" y="2353613"/>
            <a:ext cx="1867437" cy="2150772"/>
          </a:xfrm>
          <a:custGeom>
            <a:avLst/>
            <a:gdLst>
              <a:gd name="connsiteX0" fmla="*/ 933718 w 1867437"/>
              <a:gd name="connsiteY0" fmla="*/ 0 h 2150772"/>
              <a:gd name="connsiteX1" fmla="*/ 1867437 w 1867437"/>
              <a:gd name="connsiteY1" fmla="*/ 453974 h 2150772"/>
              <a:gd name="connsiteX2" fmla="*/ 1867437 w 1867437"/>
              <a:gd name="connsiteY2" fmla="*/ 1696798 h 2150772"/>
              <a:gd name="connsiteX3" fmla="*/ 933718 w 1867437"/>
              <a:gd name="connsiteY3" fmla="*/ 2150772 h 2150772"/>
              <a:gd name="connsiteX4" fmla="*/ 0 w 1867437"/>
              <a:gd name="connsiteY4" fmla="*/ 1696798 h 2150772"/>
              <a:gd name="connsiteX5" fmla="*/ 0 w 1867437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7" h="2150772">
                <a:moveTo>
                  <a:pt x="933718" y="0"/>
                </a:moveTo>
                <a:lnTo>
                  <a:pt x="1867437" y="453974"/>
                </a:lnTo>
                <a:lnTo>
                  <a:pt x="1867437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43218C4-43B2-486B-A8B6-969A1B6E48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4157" y="2353614"/>
            <a:ext cx="1867437" cy="2150772"/>
          </a:xfrm>
          <a:custGeom>
            <a:avLst/>
            <a:gdLst>
              <a:gd name="connsiteX0" fmla="*/ 933718 w 1867437"/>
              <a:gd name="connsiteY0" fmla="*/ 0 h 2150772"/>
              <a:gd name="connsiteX1" fmla="*/ 1867437 w 1867437"/>
              <a:gd name="connsiteY1" fmla="*/ 453974 h 2150772"/>
              <a:gd name="connsiteX2" fmla="*/ 1867437 w 1867437"/>
              <a:gd name="connsiteY2" fmla="*/ 1696798 h 2150772"/>
              <a:gd name="connsiteX3" fmla="*/ 933718 w 1867437"/>
              <a:gd name="connsiteY3" fmla="*/ 2150772 h 2150772"/>
              <a:gd name="connsiteX4" fmla="*/ 0 w 1867437"/>
              <a:gd name="connsiteY4" fmla="*/ 1696798 h 2150772"/>
              <a:gd name="connsiteX5" fmla="*/ 0 w 1867437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7" h="2150772">
                <a:moveTo>
                  <a:pt x="933718" y="0"/>
                </a:moveTo>
                <a:lnTo>
                  <a:pt x="1867437" y="453974"/>
                </a:lnTo>
                <a:lnTo>
                  <a:pt x="1867437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85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43FB9C-8507-4880-B413-0766A96D83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9313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EC8A6DF-296D-4B40-86D6-A7449FFF44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72704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B5BAE7C-5289-4E49-8177-ED50A03B57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26096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F5FDB4-7896-44DA-B978-B75FC7B240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9488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9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5DC9CE8-B1A9-4F1F-8646-A92D1BA6B6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5887815" cy="6858000"/>
          </a:xfrm>
          <a:custGeom>
            <a:avLst/>
            <a:gdLst>
              <a:gd name="connsiteX0" fmla="*/ 0 w 5887815"/>
              <a:gd name="connsiteY0" fmla="*/ 0 h 6858000"/>
              <a:gd name="connsiteX1" fmla="*/ 5887815 w 5887815"/>
              <a:gd name="connsiteY1" fmla="*/ 0 h 6858000"/>
              <a:gd name="connsiteX2" fmla="*/ 5887815 w 5887815"/>
              <a:gd name="connsiteY2" fmla="*/ 6858000 h 6858000"/>
              <a:gd name="connsiteX3" fmla="*/ 0 w 5887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7815" h="6858000">
                <a:moveTo>
                  <a:pt x="0" y="0"/>
                </a:moveTo>
                <a:lnTo>
                  <a:pt x="5887815" y="0"/>
                </a:lnTo>
                <a:lnTo>
                  <a:pt x="58878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70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B19415-85DB-4450-9B37-5C7738675C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3262" y="755650"/>
            <a:ext cx="5347663" cy="5346700"/>
          </a:xfrm>
          <a:custGeom>
            <a:avLst/>
            <a:gdLst>
              <a:gd name="connsiteX0" fmla="*/ 2673520 w 5347663"/>
              <a:gd name="connsiteY0" fmla="*/ 0 h 5346700"/>
              <a:gd name="connsiteX1" fmla="*/ 5347663 w 5347663"/>
              <a:gd name="connsiteY1" fmla="*/ 2673350 h 5346700"/>
              <a:gd name="connsiteX2" fmla="*/ 2673520 w 5347663"/>
              <a:gd name="connsiteY2" fmla="*/ 5346700 h 5346700"/>
              <a:gd name="connsiteX3" fmla="*/ 13182 w 5347663"/>
              <a:gd name="connsiteY3" fmla="*/ 2946685 h 5346700"/>
              <a:gd name="connsiteX4" fmla="*/ 0 w 5347663"/>
              <a:gd name="connsiteY4" fmla="*/ 2685705 h 5346700"/>
              <a:gd name="connsiteX5" fmla="*/ 0 w 5347663"/>
              <a:gd name="connsiteY5" fmla="*/ 2660996 h 5346700"/>
              <a:gd name="connsiteX6" fmla="*/ 13182 w 5347663"/>
              <a:gd name="connsiteY6" fmla="*/ 2400016 h 5346700"/>
              <a:gd name="connsiteX7" fmla="*/ 2673520 w 5347663"/>
              <a:gd name="connsiteY7" fmla="*/ 0 h 53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7663" h="5346700">
                <a:moveTo>
                  <a:pt x="2673520" y="0"/>
                </a:moveTo>
                <a:cubicBezTo>
                  <a:pt x="4150408" y="0"/>
                  <a:pt x="5347663" y="1196900"/>
                  <a:pt x="5347663" y="2673350"/>
                </a:cubicBezTo>
                <a:cubicBezTo>
                  <a:pt x="5347663" y="4149800"/>
                  <a:pt x="4150408" y="5346700"/>
                  <a:pt x="2673520" y="5346700"/>
                </a:cubicBezTo>
                <a:cubicBezTo>
                  <a:pt x="1288937" y="5346700"/>
                  <a:pt x="150125" y="4294737"/>
                  <a:pt x="13182" y="2946685"/>
                </a:cubicBezTo>
                <a:lnTo>
                  <a:pt x="0" y="2685705"/>
                </a:lnTo>
                <a:lnTo>
                  <a:pt x="0" y="2660996"/>
                </a:lnTo>
                <a:lnTo>
                  <a:pt x="13182" y="2400016"/>
                </a:lnTo>
                <a:cubicBezTo>
                  <a:pt x="150125" y="1051963"/>
                  <a:pt x="1288937" y="0"/>
                  <a:pt x="2673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2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4339FF-913C-493F-9834-21E6D21687D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75959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9B702A-F525-4F0C-B820-25AE259D69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54385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9EB6E9-59B4-48BE-B8B5-4B7805D6A1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2811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02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4D75B8-1081-4F80-BF6C-1E6E6FF91E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439" y="1030930"/>
            <a:ext cx="10461121" cy="297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Short Text In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B72B62-70F8-4ABE-8C75-08303E454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438" y="540223"/>
            <a:ext cx="10461123" cy="4953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US" dirty="0">
                <a:latin typeface="Montserrat Black" panose="00000A00000000000000" pitchFamily="2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092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D40D312E-5652-4EF1-AAA7-F3C11FFDA7AB}" type="datetime1">
              <a:rPr lang="en-US" smtClean="0"/>
              <a:t>4/21/23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Module 2- Provider Registration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A1740BB8-AC55-4B3D-8DB5-1DC59EBEB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8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45D2A37B-E659-48D3-91AC-0E250C16BAED}" type="datetime1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Module 2- Provider Registration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A1740BB8-AC55-4B3D-8DB5-1DC59EBEB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45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991161-8762-4E3D-8589-CE61F2F2F6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01979"/>
          </a:xfrm>
          <a:custGeom>
            <a:avLst/>
            <a:gdLst>
              <a:gd name="connsiteX0" fmla="*/ 0 w 12192000"/>
              <a:gd name="connsiteY0" fmla="*/ 0 h 3801979"/>
              <a:gd name="connsiteX1" fmla="*/ 12192000 w 12192000"/>
              <a:gd name="connsiteY1" fmla="*/ 0 h 3801979"/>
              <a:gd name="connsiteX2" fmla="*/ 12192000 w 12192000"/>
              <a:gd name="connsiteY2" fmla="*/ 3801979 h 3801979"/>
              <a:gd name="connsiteX3" fmla="*/ 0 w 12192000"/>
              <a:gd name="connsiteY3" fmla="*/ 3801979 h 38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01979">
                <a:moveTo>
                  <a:pt x="0" y="0"/>
                </a:moveTo>
                <a:lnTo>
                  <a:pt x="12192000" y="0"/>
                </a:lnTo>
                <a:lnTo>
                  <a:pt x="12192000" y="3801979"/>
                </a:lnTo>
                <a:lnTo>
                  <a:pt x="0" y="38019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73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0818B5-37F2-4BB0-B709-5442C35A70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16363" y="807301"/>
            <a:ext cx="3230916" cy="5243398"/>
          </a:xfrm>
          <a:custGeom>
            <a:avLst/>
            <a:gdLst>
              <a:gd name="connsiteX0" fmla="*/ 0 w 3230916"/>
              <a:gd name="connsiteY0" fmla="*/ 0 h 5243398"/>
              <a:gd name="connsiteX1" fmla="*/ 3230916 w 3230916"/>
              <a:gd name="connsiteY1" fmla="*/ 0 h 5243398"/>
              <a:gd name="connsiteX2" fmla="*/ 3230916 w 3230916"/>
              <a:gd name="connsiteY2" fmla="*/ 5243398 h 5243398"/>
              <a:gd name="connsiteX3" fmla="*/ 0 w 3230916"/>
              <a:gd name="connsiteY3" fmla="*/ 5243398 h 52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916" h="5243398">
                <a:moveTo>
                  <a:pt x="0" y="0"/>
                </a:moveTo>
                <a:lnTo>
                  <a:pt x="3230916" y="0"/>
                </a:lnTo>
                <a:lnTo>
                  <a:pt x="3230916" y="5243398"/>
                </a:lnTo>
                <a:lnTo>
                  <a:pt x="0" y="5243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B339A-3122-407A-A876-8C4E2D8B4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9595" y="807301"/>
            <a:ext cx="3230916" cy="5243398"/>
          </a:xfrm>
          <a:custGeom>
            <a:avLst/>
            <a:gdLst>
              <a:gd name="connsiteX0" fmla="*/ 0 w 3230916"/>
              <a:gd name="connsiteY0" fmla="*/ 0 h 5243398"/>
              <a:gd name="connsiteX1" fmla="*/ 3230916 w 3230916"/>
              <a:gd name="connsiteY1" fmla="*/ 0 h 5243398"/>
              <a:gd name="connsiteX2" fmla="*/ 3230916 w 3230916"/>
              <a:gd name="connsiteY2" fmla="*/ 5243398 h 5243398"/>
              <a:gd name="connsiteX3" fmla="*/ 0 w 3230916"/>
              <a:gd name="connsiteY3" fmla="*/ 5243398 h 52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916" h="5243398">
                <a:moveTo>
                  <a:pt x="0" y="0"/>
                </a:moveTo>
                <a:lnTo>
                  <a:pt x="3230916" y="0"/>
                </a:lnTo>
                <a:lnTo>
                  <a:pt x="3230916" y="5243398"/>
                </a:lnTo>
                <a:lnTo>
                  <a:pt x="0" y="5243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71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DF5294-FBC9-4DBF-8866-D072175FB8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609473" cy="6858000"/>
          </a:xfrm>
          <a:custGeom>
            <a:avLst/>
            <a:gdLst>
              <a:gd name="connsiteX0" fmla="*/ 0 w 3609473"/>
              <a:gd name="connsiteY0" fmla="*/ 0 h 6858000"/>
              <a:gd name="connsiteX1" fmla="*/ 3609473 w 3609473"/>
              <a:gd name="connsiteY1" fmla="*/ 0 h 6858000"/>
              <a:gd name="connsiteX2" fmla="*/ 3609473 w 3609473"/>
              <a:gd name="connsiteY2" fmla="*/ 6858000 h 6858000"/>
              <a:gd name="connsiteX3" fmla="*/ 0 w 360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3" h="6858000">
                <a:moveTo>
                  <a:pt x="0" y="0"/>
                </a:moveTo>
                <a:lnTo>
                  <a:pt x="3609473" y="0"/>
                </a:lnTo>
                <a:lnTo>
                  <a:pt x="36094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4E5015-002E-4ABD-80DC-B8B4C68EF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9473" y="0"/>
            <a:ext cx="3609473" cy="6858000"/>
          </a:xfrm>
          <a:custGeom>
            <a:avLst/>
            <a:gdLst>
              <a:gd name="connsiteX0" fmla="*/ 0 w 3609473"/>
              <a:gd name="connsiteY0" fmla="*/ 0 h 6858000"/>
              <a:gd name="connsiteX1" fmla="*/ 3609473 w 3609473"/>
              <a:gd name="connsiteY1" fmla="*/ 0 h 6858000"/>
              <a:gd name="connsiteX2" fmla="*/ 3609473 w 3609473"/>
              <a:gd name="connsiteY2" fmla="*/ 6858000 h 6858000"/>
              <a:gd name="connsiteX3" fmla="*/ 0 w 360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3" h="6858000">
                <a:moveTo>
                  <a:pt x="0" y="0"/>
                </a:moveTo>
                <a:lnTo>
                  <a:pt x="3609473" y="0"/>
                </a:lnTo>
                <a:lnTo>
                  <a:pt x="36094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08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70FB6B8-21B8-4FC0-BD4C-9C68F235E4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F8F7FD-98A0-4E66-9325-0A95261E57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4101" y="1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32050E2-64A3-4602-8F36-A6F88B58D0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8203" y="0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922F183-720F-4B68-92A0-037A24179F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2303" y="0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B0D142A-0AD8-4D7B-8D4F-F57A045159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8203" y="2687052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C254B7B-CE44-42EE-8CB3-B43392ABFC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2303" y="2687052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456DCE-2B9E-4E42-A775-97CEF75C17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687052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95F7A2-EB50-43D0-94E7-EAC8DD082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74100" y="2687052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7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8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1723" t="30175" r="10000" b="40351"/>
          <a:stretch/>
        </p:blipFill>
        <p:spPr>
          <a:xfrm flipV="1">
            <a:off x="0" y="2"/>
            <a:ext cx="12182472" cy="173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513"/>
          <a:stretch/>
        </p:blipFill>
        <p:spPr>
          <a:xfrm rot="5400000">
            <a:off x="4370556" y="-948257"/>
            <a:ext cx="3431833" cy="12192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4"/>
          <a:stretch/>
        </p:blipFill>
        <p:spPr>
          <a:xfrm>
            <a:off x="5189433" y="3378968"/>
            <a:ext cx="4602712" cy="325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5"/>
          <a:stretch/>
        </p:blipFill>
        <p:spPr>
          <a:xfrm rot="21019106">
            <a:off x="258963" y="3847395"/>
            <a:ext cx="5152724" cy="248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431573-F5DB-4864-AEF7-C5C7BEB80CD2}"/>
              </a:ext>
            </a:extLst>
          </p:cNvPr>
          <p:cNvSpPr/>
          <p:nvPr/>
        </p:nvSpPr>
        <p:spPr>
          <a:xfrm>
            <a:off x="212895" y="1923604"/>
            <a:ext cx="12192000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Обучение по электронной проверке визитов</a:t>
            </a:r>
            <a:r>
              <a:rPr lang="en-ID" sz="36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(EVV) </a:t>
            </a:r>
          </a:p>
          <a:p>
            <a:pPr algn="ctr">
              <a:lnSpc>
                <a:spcPct val="85000"/>
              </a:lnSpc>
            </a:pPr>
            <a:endParaRPr lang="en-ID" sz="2000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40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Предоставлено членами профсоюза</a:t>
            </a:r>
            <a:r>
              <a:rPr lang="en-ID" sz="40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SEIU 2015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8274" y="6348697"/>
            <a:ext cx="1765663" cy="4168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431573-F5DB-4864-AEF7-C5C7BEB80CD2}"/>
              </a:ext>
            </a:extLst>
          </p:cNvPr>
          <p:cNvSpPr/>
          <p:nvPr/>
        </p:nvSpPr>
        <p:spPr>
          <a:xfrm>
            <a:off x="222421" y="0"/>
            <a:ext cx="12192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Добро пожаловать</a:t>
            </a:r>
            <a:r>
              <a:rPr lang="en-ID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!</a:t>
            </a:r>
          </a:p>
          <a:p>
            <a:pPr algn="ctr">
              <a:lnSpc>
                <a:spcPct val="85000"/>
              </a:lnSpc>
            </a:pPr>
            <a:endParaRPr lang="en-ID" sz="4000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ID" sz="4000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	</a:t>
            </a:r>
            <a:endParaRPr lang="en-ID" sz="4000" b="1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791AE-1B8E-4D57-8CF5-D69700D7A58B}"/>
              </a:ext>
            </a:extLst>
          </p:cNvPr>
          <p:cNvSpPr/>
          <p:nvPr/>
        </p:nvSpPr>
        <p:spPr>
          <a:xfrm>
            <a:off x="6204936" y="2567227"/>
            <a:ext cx="44920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Мобильное приложение </a:t>
            </a:r>
            <a:r>
              <a:rPr lang="en-ID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IHSS EVV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93" y="101278"/>
            <a:ext cx="10515600" cy="709214"/>
          </a:xfrm>
        </p:spPr>
        <p:txBody>
          <a:bodyPr>
            <a:normAutofit/>
          </a:bodyPr>
          <a:lstStyle/>
          <a:p>
            <a:pPr algn="ctr"/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Вариант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 1  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134D2-737D-4A07-8582-1375CDBBE927}"/>
              </a:ext>
            </a:extLst>
          </p:cNvPr>
          <p:cNvSpPr/>
          <p:nvPr/>
        </p:nvSpPr>
        <p:spPr>
          <a:xfrm>
            <a:off x="613541" y="953822"/>
            <a:ext cx="7983203" cy="53999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Мобильное приложение 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Мобильное приложение доступно с любого устройства, поддерживающего приложения (как смартфон или планшет).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  </a:t>
            </a:r>
          </a:p>
          <a:p>
            <a:pPr lvl="1">
              <a:lnSpc>
                <a:spcPct val="150000"/>
              </a:lnSpc>
            </a:pP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Мобильное приложение </a:t>
            </a:r>
            <a:r>
              <a:rPr lang="ru-RU" sz="2000" b="1" i="1" u="sng" dirty="0">
                <a:solidFill>
                  <a:srgbClr val="002060"/>
                </a:solidFill>
                <a:latin typeface="Calibri"/>
                <a:cs typeface="Calibri"/>
              </a:rPr>
              <a:t>НЕ ОТСЛЕЖИВАЕТ</a:t>
            </a:r>
            <a:r>
              <a:rPr lang="en-US" sz="2000" b="1" i="1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геолокацию работника в течение дня или когда он регистрирует начало или конец смены, будучи в «общине»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</a:p>
          <a:p>
            <a:pPr lvl="1">
              <a:lnSpc>
                <a:spcPct val="150000"/>
              </a:lnSpc>
            </a:pP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Электронное подтверждение геолокации проводится только когда работник регистрирует начало или конец услуг, выбрав в качестве местоположения «дом». 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3" name="Picture 2" descr="Image of a cell phone.">
            <a:extLst>
              <a:ext uri="{FF2B5EF4-FFF2-40B4-BE49-F238E27FC236}">
                <a16:creationId xmlns:a16="http://schemas.microsoft.com/office/drawing/2014/main" id="{B5B2A7BE-C72F-A318-DDC7-1B46300B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25" y="748283"/>
            <a:ext cx="1371600" cy="2434576"/>
          </a:xfrm>
          <a:prstGeom prst="rect">
            <a:avLst/>
          </a:prstGeom>
        </p:spPr>
      </p:pic>
      <p:pic>
        <p:nvPicPr>
          <p:cNvPr id="5" name="Picture 4" descr="Image of a tablet.">
            <a:extLst>
              <a:ext uri="{FF2B5EF4-FFF2-40B4-BE49-F238E27FC236}">
                <a16:creationId xmlns:a16="http://schemas.microsoft.com/office/drawing/2014/main" id="{791783EE-ADDB-62D6-0268-4FEAFF8EA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28" y="3429000"/>
            <a:ext cx="2908593" cy="29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3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04" y="11920"/>
            <a:ext cx="11555191" cy="1538820"/>
          </a:xfrm>
        </p:spPr>
        <p:txBody>
          <a:bodyPr>
            <a:normAutofit/>
          </a:bodyPr>
          <a:lstStyle/>
          <a:p>
            <a:pPr algn="ctr"/>
            <a:r>
              <a:rPr lang="ru-RU" sz="3600" cap="none" dirty="0">
                <a:solidFill>
                  <a:srgbClr val="002060"/>
                </a:solidFill>
                <a:latin typeface="Calibri"/>
                <a:cs typeface="Calibri"/>
              </a:rPr>
              <a:t>Требования по установке </a:t>
            </a:r>
            <a:br>
              <a:rPr lang="ru-RU" sz="36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3600" cap="none" dirty="0">
                <a:solidFill>
                  <a:srgbClr val="002060"/>
                </a:solidFill>
                <a:latin typeface="Calibri"/>
                <a:cs typeface="Calibri"/>
              </a:rPr>
              <a:t>мобильного приложения </a:t>
            </a:r>
            <a: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134D2-737D-4A07-8582-1375CDBBE927}"/>
              </a:ext>
            </a:extLst>
          </p:cNvPr>
          <p:cNvSpPr/>
          <p:nvPr/>
        </p:nvSpPr>
        <p:spPr>
          <a:xfrm>
            <a:off x="528171" y="1286656"/>
            <a:ext cx="11234466" cy="41693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Скачивание БЕСПЛАТНОГО приложения 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EVV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 доступно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с 1 июля 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2023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endParaRPr lang="en-US" sz="2300" dirty="0">
              <a:solidFill>
                <a:srgbClr val="002060"/>
              </a:solidFill>
              <a:latin typeface="Calibri"/>
              <a:cs typeface="Calibri"/>
            </a:endParaRPr>
          </a:p>
          <a:p>
            <a:pPr lvl="2">
              <a:lnSpc>
                <a:spcPct val="150000"/>
              </a:lnSpc>
            </a:pP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Для айфона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электронный магазин приложений «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Apple Store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для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 iOS</a:t>
            </a:r>
          </a:p>
          <a:p>
            <a:pPr lvl="2">
              <a:lnSpc>
                <a:spcPct val="150000"/>
              </a:lnSpc>
            </a:pP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Для устройств Андроид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магазин «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Google Play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Введите ключевые слова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:  IHSS, EVV, EVV App, IHSS App, WPCS, CDSS, EVV Mobile,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 	Electronic Visit Verification</a:t>
            </a:r>
            <a:endParaRPr lang="en-US" dirty="0">
              <a:solidFill>
                <a:srgbClr val="000000"/>
              </a:solidFill>
              <a:latin typeface="Tw Cen MT" panose="020B0602020104020603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Выберите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300" b="1" u="sng" dirty="0">
                <a:solidFill>
                  <a:srgbClr val="002060"/>
                </a:solidFill>
                <a:latin typeface="Calibri"/>
                <a:ea typeface="+mn-lt"/>
                <a:cs typeface="Calibri"/>
              </a:rPr>
              <a:t>California’s</a:t>
            </a:r>
            <a:r>
              <a:rPr lang="en-US" sz="2300" dirty="0">
                <a:solidFill>
                  <a:srgbClr val="002060"/>
                </a:solidFill>
                <a:latin typeface="Calibri"/>
                <a:ea typeface="+mn-lt"/>
                <a:cs typeface="Calibri"/>
              </a:rPr>
              <a:t> IHSS Program EVV Solution for IHSS/WPCS Providers</a:t>
            </a:r>
            <a:r>
              <a:rPr lang="ru-RU" sz="2300" dirty="0">
                <a:solidFill>
                  <a:srgbClr val="002060"/>
                </a:solidFill>
                <a:latin typeface="Calibri"/>
                <a:ea typeface="+mn-lt"/>
                <a:cs typeface="Calibri"/>
              </a:rPr>
              <a:t>»</a:t>
            </a:r>
            <a:endParaRPr lang="en-US" sz="2300" dirty="0">
              <a:solidFill>
                <a:srgbClr val="002060"/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150000"/>
              </a:lnSpc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Для установки, нажмите на любую из следующих иконок</a:t>
            </a:r>
            <a:r>
              <a:rPr lang="en-US" sz="2300" dirty="0">
                <a:solidFill>
                  <a:srgbClr val="002060"/>
                </a:solidFill>
                <a:latin typeface="Calibri"/>
                <a:cs typeface="Calibri"/>
              </a:rPr>
              <a:t>:                     </a:t>
            </a:r>
            <a:r>
              <a:rPr lang="ru-RU" sz="23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endParaRPr lang="en-US" sz="23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Image of the IHSS EVV Mobile Application icon.">
            <a:extLst>
              <a:ext uri="{FF2B5EF4-FFF2-40B4-BE49-F238E27FC236}">
                <a16:creationId xmlns:a16="http://schemas.microsoft.com/office/drawing/2014/main" id="{54F2208E-21A3-4646-ACC6-AC32A0B112A1}"/>
              </a:ext>
            </a:extLst>
          </p:cNvPr>
          <p:cNvPicPr/>
          <p:nvPr/>
        </p:nvPicPr>
        <p:blipFill rotWithShape="1">
          <a:blip r:embed="rId4"/>
          <a:srcRect l="6087" t="69072" r="88312" b="21774"/>
          <a:stretch/>
        </p:blipFill>
        <p:spPr bwMode="auto">
          <a:xfrm>
            <a:off x="8407358" y="4666053"/>
            <a:ext cx="992132" cy="100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of the IHSS EVV Mobile App graphic.">
            <a:extLst>
              <a:ext uri="{FF2B5EF4-FFF2-40B4-BE49-F238E27FC236}">
                <a16:creationId xmlns:a16="http://schemas.microsoft.com/office/drawing/2014/main" id="{7D10674C-B909-48DA-B305-0EDB4B68DF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47" y="4727775"/>
            <a:ext cx="1501961" cy="799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31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77"/>
            <a:ext cx="10515600" cy="1324549"/>
          </a:xfrm>
        </p:spPr>
        <p:txBody>
          <a:bodyPr>
            <a:normAutofit/>
          </a:bodyPr>
          <a:lstStyle/>
          <a:p>
            <a:pPr algn="ctr"/>
            <a:r>
              <a:rPr lang="ru-RU" sz="3600" cap="none" dirty="0">
                <a:solidFill>
                  <a:srgbClr val="002060"/>
                </a:solidFill>
                <a:latin typeface="Calibri"/>
                <a:cs typeface="Calibri"/>
              </a:rPr>
              <a:t>Мобильное приложение </a:t>
            </a:r>
            <a: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  <a:b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3600" cap="none" dirty="0">
                <a:solidFill>
                  <a:srgbClr val="002060"/>
                </a:solidFill>
                <a:latin typeface="Calibri"/>
                <a:cs typeface="Calibri"/>
              </a:rPr>
              <a:t>Ознакомительные страницы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134D2-737D-4A07-8582-1375CDBBE927}"/>
              </a:ext>
            </a:extLst>
          </p:cNvPr>
          <p:cNvSpPr/>
          <p:nvPr/>
        </p:nvSpPr>
        <p:spPr>
          <a:xfrm>
            <a:off x="636143" y="1509518"/>
            <a:ext cx="8340271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После установки мобильного приложения 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EVV IHSS,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работники получат доступ к </a:t>
            </a: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«Ознакомительным страницам»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, когда они </a:t>
            </a:r>
            <a:r>
              <a:rPr lang="ru-RU" sz="2400" b="1" i="1" u="sng" dirty="0">
                <a:solidFill>
                  <a:srgbClr val="002060"/>
                </a:solidFill>
                <a:latin typeface="Calibri"/>
                <a:cs typeface="Calibri"/>
              </a:rPr>
              <a:t>впервые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откроют это приложение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Начальные страницы быстро покажут вам функции приложения. Для того, чтобы продолжить, нажмите </a:t>
            </a: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кнопку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 «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Next</a:t>
            </a: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Чтобы обойти ознакомительные страницы и перейти на </a:t>
            </a: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страницу входа 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, работники могут выбрать </a:t>
            </a: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ссылку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Login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в верхнем правом углу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3" name="Picture 2" descr="Image of the cell phone displaying the onboarding screen for the mobile app.">
            <a:extLst>
              <a:ext uri="{FF2B5EF4-FFF2-40B4-BE49-F238E27FC236}">
                <a16:creationId xmlns:a16="http://schemas.microsoft.com/office/drawing/2014/main" id="{F4386009-3015-4E85-AA99-D2E4C3EA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611" y="966787"/>
            <a:ext cx="27432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B728-B95D-1963-3B2E-B5C54933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23" y="327745"/>
            <a:ext cx="9798978" cy="7812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Страница входа в приложение </a:t>
            </a:r>
            <a:r>
              <a:rPr lang="en-US" sz="360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IHSS EVV</a:t>
            </a:r>
            <a:b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B0D4-E89E-76D9-A0C3-BD267354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25" y="1660377"/>
            <a:ext cx="8058150" cy="4546257"/>
          </a:xfrm>
        </p:spPr>
        <p:txBody>
          <a:bodyPr>
            <a:normAutofit fontScale="92500" lnSpcReduction="20000"/>
          </a:bodyPr>
          <a:lstStyle/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На странице входа вы увидите название и логотип программы 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IHSS. 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Регистрироваться не нужно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Используйте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u="sng" dirty="0">
                <a:solidFill>
                  <a:srgbClr val="002060"/>
                </a:solidFill>
                <a:latin typeface="Calibri"/>
                <a:cs typeface="Calibri"/>
              </a:rPr>
              <a:t>то же имя пользователя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 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тот же пароль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, которые вы сейчас используете для своего табеля рабочего времени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Если вы измените свой пароль на 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, он также автоматически изменится в приложении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Приложение позволяет работникам оставаться в системе и восстанавливать имя пользователя или пароль, если они их забудут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6" name="Picture 5" descr="IHSS EVV Mobile App Login Screen">
            <a:extLst>
              <a:ext uri="{FF2B5EF4-FFF2-40B4-BE49-F238E27FC236}">
                <a16:creationId xmlns:a16="http://schemas.microsoft.com/office/drawing/2014/main" id="{FA959DE7-3746-F22D-DE45-7BA48B57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975345"/>
            <a:ext cx="2949863" cy="52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ru-RU" sz="5400" cap="none" dirty="0">
                <a:solidFill>
                  <a:srgbClr val="002060"/>
                </a:solidFill>
                <a:latin typeface="Calibri"/>
                <a:cs typeface="Calibri"/>
              </a:rPr>
              <a:t> Мобильное приложение </a:t>
            </a:r>
            <a:r>
              <a:rPr lang="en-US" sz="5400" cap="none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  <a:b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Главная страница</a:t>
            </a:r>
            <a:endParaRPr lang="en-GB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637313" y="1424264"/>
            <a:ext cx="7340975" cy="13181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Как только вы зайдете в приложение, вы попадете на его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главную страницу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D1B22-054D-41C2-AD7F-B71A6563C714}"/>
              </a:ext>
            </a:extLst>
          </p:cNvPr>
          <p:cNvSpPr/>
          <p:nvPr/>
        </p:nvSpPr>
        <p:spPr>
          <a:xfrm>
            <a:off x="805083" y="3080585"/>
            <a:ext cx="7508745" cy="32571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Работников попросят сделать выбор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Ввести данные начала или завершения смены («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»)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 начале смены, нажмите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Чтобы завершить смены, нажмите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endParaRPr lang="en-US" sz="28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Image of IHSS EVV Home screen including the check-in button, check-out button, and logout link.">
            <a:extLst>
              <a:ext uri="{FF2B5EF4-FFF2-40B4-BE49-F238E27FC236}">
                <a16:creationId xmlns:a16="http://schemas.microsoft.com/office/drawing/2014/main" id="{0FDFC392-37F8-4D32-BB41-40D7177B3AC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1321"/>
          <a:stretch/>
        </p:blipFill>
        <p:spPr bwMode="auto">
          <a:xfrm>
            <a:off x="8660922" y="961024"/>
            <a:ext cx="2893765" cy="5358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7030995" y="2116761"/>
            <a:ext cx="1458097" cy="921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2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32828"/>
            <a:ext cx="10760683" cy="706329"/>
          </a:xfrm>
        </p:spPr>
        <p:txBody>
          <a:bodyPr>
            <a:normAutofit fontScale="90000"/>
          </a:bodyPr>
          <a:lstStyle/>
          <a:p>
            <a:r>
              <a:rPr lang="ru-RU" sz="5400" cap="none" dirty="0">
                <a:solidFill>
                  <a:srgbClr val="002060"/>
                </a:solidFill>
                <a:latin typeface="Calibri"/>
                <a:cs typeface="Calibri"/>
              </a:rPr>
              <a:t>Мобильное приложение </a:t>
            </a:r>
            <a:r>
              <a:rPr lang="en-US" sz="5400" cap="none" dirty="0">
                <a:solidFill>
                  <a:srgbClr val="002060"/>
                </a:solidFill>
                <a:latin typeface="Calibri"/>
                <a:cs typeface="Calibri"/>
              </a:rPr>
              <a:t>IHSS EVV</a:t>
            </a:r>
            <a:b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              </a:t>
            </a:r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Включить местоположение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685772" y="1817674"/>
            <a:ext cx="7845239" cy="39035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Вас попросят включить данные местоположения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 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Чтобы перейти на экран, где вы отмечаете начало и завершение предоставления услуг, вам нужно включить геолокацию на вашем устройстве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 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Выберите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Enable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», чтобы продолжить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Image of a pop up message informing you to enable your location including the enable button and not now link.">
            <a:extLst>
              <a:ext uri="{FF2B5EF4-FFF2-40B4-BE49-F238E27FC236}">
                <a16:creationId xmlns:a16="http://schemas.microsoft.com/office/drawing/2014/main" id="{647E1334-D3B4-4D07-B33C-8704EFCD7D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11" y="939157"/>
            <a:ext cx="3073160" cy="5283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7784757" y="5288692"/>
            <a:ext cx="1136821" cy="43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60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834" y="100586"/>
            <a:ext cx="11712498" cy="1172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/>
                <a:cs typeface="Calibri"/>
              </a:rPr>
              <a:t>Включить геолокацию</a:t>
            </a:r>
            <a:b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r>
              <a:rPr lang="ru-RU" sz="3600" b="1" dirty="0">
                <a:solidFill>
                  <a:srgbClr val="002060"/>
                </a:solidFill>
                <a:latin typeface="Calibri"/>
                <a:cs typeface="Calibri"/>
              </a:rPr>
              <a:t>На о</a:t>
            </a:r>
            <a:r>
              <a:rPr lang="ru-RU" sz="3600" b="1" cap="none" dirty="0">
                <a:solidFill>
                  <a:srgbClr val="002060"/>
                </a:solidFill>
                <a:latin typeface="Calibri"/>
                <a:cs typeface="Calibri"/>
              </a:rPr>
              <a:t>дин раз или при использовании приложения</a:t>
            </a:r>
            <a:endParaRPr lang="en-US" sz="3600" b="1" cap="none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309772" y="1133491"/>
            <a:ext cx="11552664" cy="5890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После нажатия кнопки «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Enable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работника попросят сделать выбор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43978-1282-4489-9E77-27CA0D473EE6}"/>
              </a:ext>
            </a:extLst>
          </p:cNvPr>
          <p:cNvSpPr/>
          <p:nvPr/>
        </p:nvSpPr>
        <p:spPr>
          <a:xfrm>
            <a:off x="239751" y="1943608"/>
            <a:ext cx="11552664" cy="229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Разрешить один раз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Это позволяет мобильному приложению 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IHSS EVV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использовать данные местоположения один раз для этого приложения. Работнику придется выбирать этот вариант каждый раз при использовании приложения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Calibri"/>
                <a:cs typeface="Calibri"/>
              </a:rPr>
              <a:t>						</a:t>
            </a:r>
            <a:r>
              <a:rPr lang="ru-RU" sz="26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742EC-DCE4-4229-A099-0E44F473C68E}"/>
              </a:ext>
            </a:extLst>
          </p:cNvPr>
          <p:cNvSpPr/>
          <p:nvPr/>
        </p:nvSpPr>
        <p:spPr>
          <a:xfrm>
            <a:off x="319668" y="4118809"/>
            <a:ext cx="11552664" cy="22510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Разрешить при использовании этого приложения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Данный выбор позволит приложению 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IHSS EVV 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использовать геолокацию, когда работник пользуется им для того, чтобы отметить время начала и завершения работы. Вам не придется каждый раз вновь выбирать этот вариант.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821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834" y="236225"/>
            <a:ext cx="11712498" cy="895489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Геолокация не включена</a:t>
            </a:r>
            <a:endParaRPr lang="en-GB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159834" y="961642"/>
            <a:ext cx="1171249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Что произойдет, если работник не подключит данные местоположения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? 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43978-1282-4489-9E77-27CA0D473EE6}"/>
              </a:ext>
            </a:extLst>
          </p:cNvPr>
          <p:cNvSpPr/>
          <p:nvPr/>
        </p:nvSpPr>
        <p:spPr>
          <a:xfrm>
            <a:off x="1789593" y="1810478"/>
            <a:ext cx="4976739" cy="49807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Работник получит предупреждающее сообщение с запросом о включении геолокации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Работник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НЕ СМОЖЕТ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продолжить процесс ввода начала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/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завершения предоставления услуг, пока он не включит геолокацию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 descr="Image of the cell phone displaying the onboarding screen for the mobile app.">
            <a:extLst>
              <a:ext uri="{FF2B5EF4-FFF2-40B4-BE49-F238E27FC236}">
                <a16:creationId xmlns:a16="http://schemas.microsoft.com/office/drawing/2014/main" id="{2A457933-47E0-4D6C-93BF-E5EF59D2A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104" y="1535087"/>
            <a:ext cx="3084194" cy="49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61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9372" y="422582"/>
            <a:ext cx="10747664" cy="843261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solidFill>
                  <a:srgbClr val="002060"/>
                </a:solidFill>
                <a:latin typeface="Calibri" panose="020F0502020204030204" pitchFamily="34" charset="0"/>
              </a:rPr>
              <a:t>Включите геолокацию в настройках</a:t>
            </a:r>
            <a:endParaRPr lang="en-GB" sz="3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538379" y="1235714"/>
            <a:ext cx="8678358" cy="47902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Если работник не разрешит приложению получать данные местоположения или отключит точное местонахождение, он получит сообщение о том, что необходимо включить геолокацию в настройках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  <a:endParaRPr lang="ru-RU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Откройте настройки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Чтобы включить геолокацию в настройках, выберите «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Open Settings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», что откроет окно приложения для выбора включения геолокации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			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	Нажмите «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Open Settings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endParaRPr lang="en-US" sz="2400" i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Image of the pop up message to informing you to enable your location in settings on an iPhone including the open setting button, and not now link.">
            <a:extLst>
              <a:ext uri="{FF2B5EF4-FFF2-40B4-BE49-F238E27FC236}">
                <a16:creationId xmlns:a16="http://schemas.microsoft.com/office/drawing/2014/main" id="{F4205DE2-2D5C-4397-9BBA-6EE4FE1209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37" y="1630153"/>
            <a:ext cx="2639290" cy="45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8909222" y="5474766"/>
            <a:ext cx="753762" cy="345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V="1">
            <a:off x="7087735" y="-1"/>
            <a:ext cx="5146809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B358BE-87DE-4810-A8B0-AB0A4E5DB09A}"/>
              </a:ext>
            </a:extLst>
          </p:cNvPr>
          <p:cNvSpPr/>
          <p:nvPr/>
        </p:nvSpPr>
        <p:spPr>
          <a:xfrm>
            <a:off x="0" y="0"/>
            <a:ext cx="315411" cy="1779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62BE3-FB30-418C-8C3D-BB18A545C45A}"/>
              </a:ext>
            </a:extLst>
          </p:cNvPr>
          <p:cNvSpPr/>
          <p:nvPr/>
        </p:nvSpPr>
        <p:spPr>
          <a:xfrm>
            <a:off x="10078339" y="284"/>
            <a:ext cx="414817" cy="17796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3236" r="10692" b="6281"/>
          <a:stretch/>
        </p:blipFill>
        <p:spPr>
          <a:xfrm>
            <a:off x="1946874" y="3984480"/>
            <a:ext cx="1248871" cy="1444527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832378" y="2562459"/>
            <a:ext cx="1953928" cy="1660176"/>
          </a:xfrm>
          <a:prstGeom prst="cloudCallout">
            <a:avLst>
              <a:gd name="adj1" fmla="val -31670"/>
              <a:gd name="adj2" fmla="val 711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4C692D-575F-4139-A4A9-37E06CA909DD}"/>
              </a:ext>
            </a:extLst>
          </p:cNvPr>
          <p:cNvSpPr/>
          <p:nvPr/>
        </p:nvSpPr>
        <p:spPr>
          <a:xfrm>
            <a:off x="315411" y="221958"/>
            <a:ext cx="9869804" cy="1558002"/>
          </a:xfrm>
          <a:prstGeom prst="rect">
            <a:avLst/>
          </a:prstGeom>
          <a:solidFill>
            <a:srgbClr val="7030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431573-F5DB-4864-AEF7-C5C7BEB80CD2}"/>
              </a:ext>
            </a:extLst>
          </p:cNvPr>
          <p:cNvSpPr/>
          <p:nvPr/>
        </p:nvSpPr>
        <p:spPr>
          <a:xfrm>
            <a:off x="315411" y="339334"/>
            <a:ext cx="11146700" cy="567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Обучение по электронной проверке визитов (</a:t>
            </a:r>
            <a:r>
              <a:rPr lang="en-ID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EVV)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t="12308" r="25187"/>
          <a:stretch/>
        </p:blipFill>
        <p:spPr>
          <a:xfrm>
            <a:off x="1368742" y="2147747"/>
            <a:ext cx="1029903" cy="19044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4C692D-575F-4139-A4A9-37E06CA909DD}"/>
              </a:ext>
            </a:extLst>
          </p:cNvPr>
          <p:cNvSpPr/>
          <p:nvPr/>
        </p:nvSpPr>
        <p:spPr>
          <a:xfrm>
            <a:off x="3554909" y="1095123"/>
            <a:ext cx="6921345" cy="4691528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6E0193-47E0-4A1B-BF0A-4D137E63CCB2}"/>
              </a:ext>
            </a:extLst>
          </p:cNvPr>
          <p:cNvSpPr/>
          <p:nvPr/>
        </p:nvSpPr>
        <p:spPr>
          <a:xfrm>
            <a:off x="3517354" y="1113519"/>
            <a:ext cx="7048475" cy="47089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ПОВЕСТКА ДНЯ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742950" lvl="1" indent="-3937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Приветствие и рабочие  соглашения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3937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 Как мы к этому пришли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3937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 На кого это распространяется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3937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 Сертификация работников, проживающих с клиентом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3937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 Что мы знаем точно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3937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Давайте научимся это делать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3937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 Вопросы и ответы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12145" y="3843940"/>
            <a:ext cx="3014060" cy="3014060"/>
            <a:chOff x="47970" y="3801500"/>
            <a:chExt cx="3014060" cy="30140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70" y="3801500"/>
              <a:ext cx="3014060" cy="301406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036872" y="4607982"/>
              <a:ext cx="233663" cy="2502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6704" b="6694"/>
          <a:stretch/>
        </p:blipFill>
        <p:spPr>
          <a:xfrm>
            <a:off x="10833356" y="0"/>
            <a:ext cx="968955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903779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Экран «</a:t>
            </a:r>
            <a:r>
              <a:rPr lang="en-US" sz="4000" cap="none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GB" sz="4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A3724-E402-4C50-A037-A0687F9782AE}"/>
              </a:ext>
            </a:extLst>
          </p:cNvPr>
          <p:cNvSpPr/>
          <p:nvPr/>
        </p:nvSpPr>
        <p:spPr>
          <a:xfrm>
            <a:off x="843488" y="1128959"/>
            <a:ext cx="10932501" cy="56509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Вы увидите имя клиента или клиентов, на которых вы работаете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  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Работнику нужно будет выбрать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Клиента.</a:t>
            </a: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2.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Тип местоположения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Home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Community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       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3.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Нажать кнопку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  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Более одного клиента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 = 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выберите клиента, начало работы с </a:t>
            </a:r>
            <a:b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				которым вы отмечаете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Image of the IHSS EVV Mobile App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id="{EDE1D5E1-D24E-4B45-A906-3E69B751BA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26" y="1807234"/>
            <a:ext cx="3175194" cy="4984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9317397" y="4037114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8388908" y="40498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8361612" y="500820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8538477" y="57141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566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1062170"/>
          </a:xfrm>
        </p:spPr>
        <p:txBody>
          <a:bodyPr>
            <a:normAutofit/>
          </a:bodyPr>
          <a:lstStyle/>
          <a:p>
            <a:pPr algn="ctr"/>
            <a:r>
              <a:rPr lang="ru-RU" sz="3200" cap="none" dirty="0">
                <a:solidFill>
                  <a:srgbClr val="002060"/>
                </a:solidFill>
                <a:latin typeface="Calibri"/>
                <a:cs typeface="Calibri"/>
              </a:rPr>
              <a:t>Экран «</a:t>
            </a:r>
            <a:r>
              <a:rPr lang="en-US" sz="3200" cap="none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3200" cap="none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3200" cap="none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br>
              <a:rPr lang="en-US" sz="32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3100" dirty="0">
                <a:solidFill>
                  <a:srgbClr val="002060"/>
                </a:solidFill>
                <a:latin typeface="Calibri"/>
                <a:cs typeface="Calibri"/>
              </a:rPr>
              <a:t>Выбор типа программы</a:t>
            </a:r>
            <a:endParaRPr lang="en-GB" sz="31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A3724-E402-4C50-A037-A0687F9782AE}"/>
              </a:ext>
            </a:extLst>
          </p:cNvPr>
          <p:cNvSpPr/>
          <p:nvPr/>
        </p:nvSpPr>
        <p:spPr>
          <a:xfrm>
            <a:off x="518985" y="1322173"/>
            <a:ext cx="8024744" cy="75506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Программа </a:t>
            </a:r>
            <a:r>
              <a:rPr lang="en-US" sz="2200" b="1" dirty="0">
                <a:solidFill>
                  <a:srgbClr val="002060"/>
                </a:solidFill>
                <a:latin typeface="Calibri"/>
                <a:cs typeface="Calibri"/>
              </a:rPr>
              <a:t>IHSS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Calibri"/>
                <a:cs typeface="Calibri"/>
              </a:rPr>
              <a:t>WPCS</a:t>
            </a:r>
            <a:endParaRPr lang="en-US" sz="22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Программа</a:t>
            </a:r>
            <a:r>
              <a:rPr lang="ru-RU" sz="22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Calibri"/>
                <a:cs typeface="Calibri"/>
              </a:rPr>
              <a:t>IHSS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Этот экран </a:t>
            </a:r>
            <a:r>
              <a:rPr lang="ru-RU" sz="2200" b="1" dirty="0">
                <a:solidFill>
                  <a:srgbClr val="002060"/>
                </a:solidFill>
                <a:latin typeface="Calibri"/>
                <a:cs typeface="Calibri"/>
              </a:rPr>
              <a:t>НЕ ПОКАЗЫВАЕТ</a:t>
            </a: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, получает ли клиент только услуги по программе 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IHSS.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  <a:latin typeface="Calibri"/>
                <a:cs typeface="Calibri"/>
              </a:rPr>
              <a:t>ОБЕ ПРОГРАММЫ </a:t>
            </a:r>
            <a:r>
              <a:rPr lang="en-US" sz="2200" b="1" dirty="0">
                <a:solidFill>
                  <a:srgbClr val="002060"/>
                </a:solidFill>
                <a:latin typeface="Calibri"/>
                <a:cs typeface="Calibri"/>
              </a:rPr>
              <a:t>IHSS </a:t>
            </a:r>
            <a:r>
              <a:rPr lang="ru-RU" sz="2200" b="1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lang="en-US" sz="2200" b="1" dirty="0">
                <a:solidFill>
                  <a:srgbClr val="002060"/>
                </a:solidFill>
                <a:latin typeface="Calibri"/>
                <a:cs typeface="Calibri"/>
              </a:rPr>
              <a:t> WPCS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Если клиент записан на обе программы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 (IHSS </a:t>
            </a: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 WPCS), </a:t>
            </a: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опция выбора </a:t>
            </a:r>
            <a:r>
              <a:rPr lang="ru-RU" sz="22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200" b="1" dirty="0">
                <a:solidFill>
                  <a:srgbClr val="002060"/>
                </a:solidFill>
                <a:latin typeface="Calibri"/>
                <a:cs typeface="Calibri"/>
              </a:rPr>
              <a:t>Program Type</a:t>
            </a:r>
            <a:r>
              <a:rPr lang="ru-RU" sz="22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Calibri"/>
                <a:cs typeface="Calibri"/>
              </a:rPr>
              <a:t>покажет вам обе программы на экране ввода начала услуги</a:t>
            </a: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Image of the IHSS EVV Mobile App recipient selection screen for check-in including the program type, either IHSS or WPCS option, location selection, and check-in button.">
            <a:extLst>
              <a:ext uri="{FF2B5EF4-FFF2-40B4-BE49-F238E27FC236}">
                <a16:creationId xmlns:a16="http://schemas.microsoft.com/office/drawing/2014/main" id="{392EC12A-CDE2-4348-9CAC-A6322CB66A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78" y="1545329"/>
            <a:ext cx="2845605" cy="47044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127BE-CFBB-C474-AEE2-B6FE36763FB9}"/>
              </a:ext>
            </a:extLst>
          </p:cNvPr>
          <p:cNvSpPr txBox="1"/>
          <p:nvPr/>
        </p:nvSpPr>
        <p:spPr>
          <a:xfrm>
            <a:off x="9579148" y="3410722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353168" y="4324865"/>
            <a:ext cx="644210" cy="53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010" y="178594"/>
            <a:ext cx="11738343" cy="1091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ru-RU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Подтверждение начала смены</a:t>
            </a:r>
            <a:endParaRPr kumimoji="0" lang="en-US" sz="40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" name="Picture 7" descr="Image of a pop up message asking you to confirm if you want to check-in your recipient including the yes and no link.">
            <a:extLst>
              <a:ext uri="{FF2B5EF4-FFF2-40B4-BE49-F238E27FC236}">
                <a16:creationId xmlns:a16="http://schemas.microsoft.com/office/drawing/2014/main" id="{562C53F1-D1E1-4CF0-A155-B8AE68F562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99" y="1411971"/>
            <a:ext cx="3075467" cy="502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Image of the check-in button on the mobile app on the check-in screen.">
            <a:extLst>
              <a:ext uri="{FF2B5EF4-FFF2-40B4-BE49-F238E27FC236}">
                <a16:creationId xmlns:a16="http://schemas.microsoft.com/office/drawing/2014/main" id="{C915DFCE-3923-4D89-8A96-F4A2240F55E9}"/>
              </a:ext>
            </a:extLst>
          </p:cNvPr>
          <p:cNvSpPr/>
          <p:nvPr/>
        </p:nvSpPr>
        <p:spPr>
          <a:xfrm>
            <a:off x="4486939" y="5849530"/>
            <a:ext cx="2694661" cy="376287"/>
          </a:xfrm>
          <a:prstGeom prst="rect">
            <a:avLst/>
          </a:prstGeom>
          <a:solidFill>
            <a:srgbClr val="FC7404">
              <a:alpha val="32000"/>
            </a:srgbClr>
          </a:solidFill>
          <a:ln>
            <a:solidFill>
              <a:srgbClr val="FC7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5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960" y="202018"/>
            <a:ext cx="10717618" cy="11917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ru-RU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Успех ввода начала смены</a:t>
            </a:r>
            <a:endParaRPr kumimoji="0" lang="en-US" sz="36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 descr="Image of the IHSS EVV Mobile App check-in confirmation screen including the back to home button and check-in another recipient button.">
            <a:extLst>
              <a:ext uri="{FF2B5EF4-FFF2-40B4-BE49-F238E27FC236}">
                <a16:creationId xmlns:a16="http://schemas.microsoft.com/office/drawing/2014/main" id="{17B08871-8F39-4C8E-8861-D07B5EBBB67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67"/>
          <a:stretch/>
        </p:blipFill>
        <p:spPr bwMode="auto">
          <a:xfrm>
            <a:off x="4438185" y="1393774"/>
            <a:ext cx="3315629" cy="5039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431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ru-RU" dirty="0"/>
              <a:t>Запись завершения смены</a:t>
            </a:r>
            <a:b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Главная страница</a:t>
            </a:r>
            <a:endParaRPr lang="en-GB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843488" y="1629486"/>
            <a:ext cx="7134802" cy="13181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Как только работник зайдет в приложение 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IHSS EVV,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откроется его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Главная страница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D1B22-054D-41C2-AD7F-B71A6563C714}"/>
              </a:ext>
            </a:extLst>
          </p:cNvPr>
          <p:cNvSpPr/>
          <p:nvPr/>
        </p:nvSpPr>
        <p:spPr>
          <a:xfrm>
            <a:off x="843488" y="3429000"/>
            <a:ext cx="7134802" cy="26108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Работник выберет необходимое действие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 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Чтобы завершить услуги, нажмите на кнопку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12" name="Picture 11" descr="Image of the IHSS EVV home screen including the check-in buton, check-out button and logout link.">
            <a:extLst>
              <a:ext uri="{FF2B5EF4-FFF2-40B4-BE49-F238E27FC236}">
                <a16:creationId xmlns:a16="http://schemas.microsoft.com/office/drawing/2014/main" id="{4329B785-A78C-4582-85A8-6D9A94B4285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r="1363"/>
          <a:stretch/>
        </p:blipFill>
        <p:spPr bwMode="auto">
          <a:xfrm>
            <a:off x="8634128" y="767974"/>
            <a:ext cx="2938112" cy="5269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0370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7" y="260003"/>
            <a:ext cx="10788531" cy="1094226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>
                <a:solidFill>
                  <a:srgbClr val="002060"/>
                </a:solidFill>
                <a:latin typeface="Calibri"/>
                <a:cs typeface="Calibri"/>
              </a:rPr>
              <a:t>Завершение смены</a:t>
            </a:r>
            <a:r>
              <a:rPr lang="en-US" sz="4000" cap="none" dirty="0">
                <a:solidFill>
                  <a:srgbClr val="002060"/>
                </a:solidFill>
                <a:latin typeface="Calibri"/>
                <a:cs typeface="Calibri"/>
              </a:rPr>
              <a:t>  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A3724-E402-4C50-A037-A0687F9782AE}"/>
              </a:ext>
            </a:extLst>
          </p:cNvPr>
          <p:cNvSpPr/>
          <p:nvPr/>
        </p:nvSpPr>
        <p:spPr>
          <a:xfrm>
            <a:off x="4167080" y="1600267"/>
            <a:ext cx="7728183" cy="51961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 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Вы увидите имя вашего клиента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Выберите клиента, запись завершения смены для которого вы хотите ввести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2.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Введите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отработанные часы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не обязательно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),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3.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Выберите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местоположение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Home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Community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4. </a:t>
            </a:r>
            <a:r>
              <a:rPr lang="ru-RU" sz="2800" dirty="0">
                <a:solidFill>
                  <a:srgbClr val="002060"/>
                </a:solidFill>
                <a:latin typeface="Calibri"/>
                <a:cs typeface="Calibri"/>
              </a:rPr>
              <a:t>Нажмите на кнопку 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  <a:r>
              <a:rPr lang="ru-RU" sz="2800" b="1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28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12" name="Picture 11" descr="Image of the IHSS EVV Mobile App recipient selection screen for check-out including the input hours worked option, location selection, and check-out button.">
            <a:extLst>
              <a:ext uri="{FF2B5EF4-FFF2-40B4-BE49-F238E27FC236}">
                <a16:creationId xmlns:a16="http://schemas.microsoft.com/office/drawing/2014/main" id="{23D3D1CB-3D6F-409C-9B3F-289B6C8D768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"/>
          <a:stretch/>
        </p:blipFill>
        <p:spPr bwMode="auto">
          <a:xfrm>
            <a:off x="388475" y="1382233"/>
            <a:ext cx="3311655" cy="4827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46F17-DA1A-E542-76DD-B0792F6F5499}"/>
              </a:ext>
            </a:extLst>
          </p:cNvPr>
          <p:cNvSpPr txBox="1"/>
          <p:nvPr/>
        </p:nvSpPr>
        <p:spPr>
          <a:xfrm>
            <a:off x="1410509" y="3426491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3433" y="33495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3433" y="40960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3433" y="46473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0" y="53168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5292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242" y="167996"/>
            <a:ext cx="11738343" cy="1091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ru-RU" sz="40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Подтверждение записи о завершении</a:t>
            </a:r>
            <a:endParaRPr kumimoji="0" lang="en-US" sz="40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 descr="Image of a pop up message asking you to confirm if you want to check-out your recipient including the yes or no link.">
            <a:extLst>
              <a:ext uri="{FF2B5EF4-FFF2-40B4-BE49-F238E27FC236}">
                <a16:creationId xmlns:a16="http://schemas.microsoft.com/office/drawing/2014/main" id="{328A32DE-E4AC-4DF8-A9C5-7DD3A7C542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9" y="1352613"/>
            <a:ext cx="3104708" cy="49877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Image of the check-out button on the mobile app check-out screen.">
            <a:extLst>
              <a:ext uri="{FF2B5EF4-FFF2-40B4-BE49-F238E27FC236}">
                <a16:creationId xmlns:a16="http://schemas.microsoft.com/office/drawing/2014/main" id="{C915DFCE-3923-4D89-8A96-F4A2240F55E9}"/>
              </a:ext>
            </a:extLst>
          </p:cNvPr>
          <p:cNvSpPr/>
          <p:nvPr/>
        </p:nvSpPr>
        <p:spPr>
          <a:xfrm>
            <a:off x="4805916" y="5740982"/>
            <a:ext cx="2806996" cy="376287"/>
          </a:xfrm>
          <a:prstGeom prst="rect">
            <a:avLst/>
          </a:prstGeom>
          <a:solidFill>
            <a:srgbClr val="FC7404">
              <a:alpha val="32000"/>
            </a:srgbClr>
          </a:solidFill>
          <a:ln>
            <a:solidFill>
              <a:srgbClr val="FC7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9685" y="134417"/>
            <a:ext cx="10717618" cy="11917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Успех записи о завершении смены</a:t>
            </a:r>
            <a:endParaRPr kumimoji="0" lang="en-US" sz="36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" name="Picture 7" descr="Image of the check-out confirmation screen for the IHSS EVV mobile app including the back to home button and check out another recipient button.">
            <a:extLst>
              <a:ext uri="{FF2B5EF4-FFF2-40B4-BE49-F238E27FC236}">
                <a16:creationId xmlns:a16="http://schemas.microsoft.com/office/drawing/2014/main" id="{534AD082-D304-437D-AEC9-2BB71A3F39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3" y="1326173"/>
            <a:ext cx="3750942" cy="5107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851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>
                <a:solidFill>
                  <a:srgbClr val="002060"/>
                </a:solidFill>
                <a:latin typeface="Calibri"/>
                <a:cs typeface="Calibri"/>
              </a:rPr>
              <a:t>Сообщения об ошибках</a:t>
            </a:r>
            <a:br>
              <a:rPr lang="ru-RU" sz="32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ru-RU" sz="3200" cap="none" dirty="0">
                <a:solidFill>
                  <a:srgbClr val="002060"/>
                </a:solidFill>
                <a:latin typeface="Calibri"/>
                <a:cs typeface="Calibri"/>
              </a:rPr>
              <a:t>Сбой ввода начала или завершени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я смены</a:t>
            </a:r>
            <a:endParaRPr lang="en-GB"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290219" y="1317982"/>
            <a:ext cx="7939382" cy="51133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ОКНО СООБЩЕНИЯ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Появляется, если работник преднамеренно выключит геолокацию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</a:rPr>
              <a:t>ЕСЛИ ПОЯВИТСЯ СООБЩЕНИЕ ОБ ОШИБКЕ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Нажмите кнопку «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OK</a:t>
            </a: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». Вы будете направлены обратно к экрану выбора клиента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cs typeface="Calibri"/>
              </a:rPr>
              <a:t>ВЫБЕРИТЕ «ВКЛЮЧИТЬ», чтобы включить геолокацию и попробуйте пройти шаги снова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13" name="Picture 12" descr="Image of the check-in failed pop message.">
            <a:extLst>
              <a:ext uri="{FF2B5EF4-FFF2-40B4-BE49-F238E27FC236}">
                <a16:creationId xmlns:a16="http://schemas.microsoft.com/office/drawing/2014/main" id="{F3BF4172-1EA4-4459-96AA-F2A778C7F3B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674" r="1828" b="2735"/>
          <a:stretch/>
        </p:blipFill>
        <p:spPr bwMode="auto">
          <a:xfrm>
            <a:off x="8229600" y="1317982"/>
            <a:ext cx="3118913" cy="1978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Image of the check-out failed pop message.">
            <a:extLst>
              <a:ext uri="{FF2B5EF4-FFF2-40B4-BE49-F238E27FC236}">
                <a16:creationId xmlns:a16="http://schemas.microsoft.com/office/drawing/2014/main" id="{735385DD-5C01-476F-AD95-62C384B0CE3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1082"/>
          <a:stretch/>
        </p:blipFill>
        <p:spPr bwMode="auto">
          <a:xfrm>
            <a:off x="8229600" y="3828509"/>
            <a:ext cx="3118912" cy="1978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377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791AE-1B8E-4D57-8CF5-D69700D7A58B}"/>
              </a:ext>
            </a:extLst>
          </p:cNvPr>
          <p:cNvSpPr/>
          <p:nvPr/>
        </p:nvSpPr>
        <p:spPr>
          <a:xfrm>
            <a:off x="6550926" y="749125"/>
            <a:ext cx="44920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Система телефонного табеля рабочего времени</a:t>
            </a:r>
            <a:endParaRPr lang="en-ID" sz="4400" b="1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767" r="347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300" r="343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  <p:sp>
        <p:nvSpPr>
          <p:cNvPr id="2" name="AutoShape 2" descr="Image result for cartoon phone images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Image of landline telephone.">
            <a:extLst>
              <a:ext uri="{FF2B5EF4-FFF2-40B4-BE49-F238E27FC236}">
                <a16:creationId xmlns:a16="http://schemas.microsoft.com/office/drawing/2014/main" id="{921953FF-9724-E477-E4E9-FC1B922DF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815" y="3459908"/>
            <a:ext cx="2427606" cy="1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944" y="3003025"/>
            <a:ext cx="53016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сначала пройдем обучение, а ПОТОМ будем задавать вопросы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любопытны и открыты для новых знаний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говорить с точки зрения личного опыта и использовать утверждения с «я»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следовать правилу «один человек, один микрофон»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6B5B95"/>
              </a:buClr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1414" y="295462"/>
            <a:ext cx="620117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практиковать позитивное намерение и отвечать за результат наших слов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лидировать на основе наших ценностей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четко следовать равенству и инклюзивности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будем присутствовать и уважительно пользоваться технологией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641" y="638645"/>
            <a:ext cx="50371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2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РАБОЧИЕ </a:t>
            </a:r>
          </a:p>
          <a:p>
            <a:pPr algn="ctr"/>
            <a:r>
              <a:rPr lang="ru-RU" sz="62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СОГЛАШЕНИЯ</a:t>
            </a:r>
            <a:endParaRPr lang="en-US" sz="62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, stationary, writing implement, pen&#10;&#10;Description automatically generated">
            <a:extLst>
              <a:ext uri="{FF2B5EF4-FFF2-40B4-BE49-F238E27FC236}">
                <a16:creationId xmlns:a16="http://schemas.microsoft.com/office/drawing/2014/main" id="{EDD4C5FE-85FB-E0E6-C91D-183C6D413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8" y="3604965"/>
            <a:ext cx="6166562" cy="3262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32746" r="34551" b="34383"/>
          <a:stretch/>
        </p:blipFill>
        <p:spPr>
          <a:xfrm>
            <a:off x="8348198" y="4208497"/>
            <a:ext cx="2084589" cy="226224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6929" y="6334055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626D-9152-CCF5-26FA-8282754E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73" y="318516"/>
            <a:ext cx="10066435" cy="11567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Телефонный табель рабочего времени</a:t>
            </a:r>
            <a:r>
              <a:rPr lang="en-US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 (TTS</a:t>
            </a:r>
            <a:r>
              <a:rPr lang="ru-RU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)</a:t>
            </a:r>
            <a:br>
              <a:rPr lang="en-US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</a:br>
            <a:r>
              <a:rPr lang="ru-RU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Как ввести запись о начале и завершении</a:t>
            </a:r>
            <a:endParaRPr lang="en-US" sz="4400" cap="none" spc="0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FF47D-1DA9-353D-1D7F-028B72E4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73" y="1552576"/>
            <a:ext cx="9052086" cy="4721034"/>
          </a:xfrm>
        </p:spPr>
        <p:txBody>
          <a:bodyPr vert="horz" lIns="45720" tIns="45720" rIns="4572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cs typeface="Calibri"/>
              </a:rPr>
              <a:t>ИСПОЛЬЗОВАНИЕ</a:t>
            </a:r>
            <a:r>
              <a:rPr lang="en-US" sz="3200" b="1" dirty="0">
                <a:solidFill>
                  <a:srgbClr val="002060"/>
                </a:solidFill>
                <a:latin typeface="Calibri"/>
                <a:cs typeface="Calibri"/>
              </a:rPr>
              <a:t> TTS</a:t>
            </a:r>
          </a:p>
          <a:p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Позвоните</a:t>
            </a: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 (833) DIAL-EVV 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 (833) 342-5388 </a:t>
            </a:r>
          </a:p>
          <a:p>
            <a:pPr marL="466725" indent="-452438"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     </a:t>
            </a:r>
            <a:r>
              <a:rPr lang="ru-RU" sz="3200" b="1" dirty="0">
                <a:solidFill>
                  <a:srgbClr val="002060"/>
                </a:solidFill>
                <a:latin typeface="Calibri"/>
                <a:cs typeface="Calibri"/>
              </a:rPr>
              <a:t>СО СТАЦИОНАРНОГО ДОМАШНЕГО ТЕЛЕФОНА   КЛИЕНТА</a:t>
            </a:r>
            <a:endParaRPr lang="en-US" sz="32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Зайдите в систему с помощью номера поставщика из 9 цифр и пароля из 4 цифр</a:t>
            </a:r>
            <a:endParaRPr lang="en-US"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 • 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Новые пункты меню</a:t>
            </a: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 TTS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Нажмите «</a:t>
            </a: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6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» для записи о начале работы</a:t>
            </a:r>
            <a:endParaRPr lang="en-US"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lang="ru-RU" sz="3200" dirty="0">
                <a:solidFill>
                  <a:srgbClr val="002060"/>
                </a:solidFill>
                <a:latin typeface="Calibri"/>
                <a:cs typeface="Calibri"/>
              </a:rPr>
              <a:t>Нажмите «7» для записи о завершении</a:t>
            </a:r>
            <a:endParaRPr lang="en-US"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7B008F-B197-7D99-D918-E8C5E790C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705" y="5953147"/>
            <a:ext cx="1933575" cy="6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 of landline telephone.">
            <a:extLst>
              <a:ext uri="{FF2B5EF4-FFF2-40B4-BE49-F238E27FC236}">
                <a16:creationId xmlns:a16="http://schemas.microsoft.com/office/drawing/2014/main" id="{921953FF-9724-E477-E4E9-FC1B922D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605" y="2038881"/>
            <a:ext cx="2427606" cy="1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72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50" y="238853"/>
            <a:ext cx="10026851" cy="100481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Ввод начала смены через систему </a:t>
            </a:r>
            <a:r>
              <a:rPr lang="en-US" sz="36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TTS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18" y="1243664"/>
            <a:ext cx="10759162" cy="5062448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Calibri"/>
                <a:ea typeface="+mn-lt"/>
                <a:cs typeface="Calibri"/>
              </a:rPr>
              <a:t>ВВОД НАЧАЛА СМЕНЫ</a:t>
            </a:r>
            <a:endParaRPr lang="en-US" sz="2000" b="1" dirty="0">
              <a:latin typeface="Calibri"/>
              <a:ea typeface="+mn-lt"/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Calibri"/>
                <a:ea typeface="+mn-lt"/>
                <a:cs typeface="+mn-lt"/>
              </a:rPr>
              <a:t>Войдите в свою учетную запись</a:t>
            </a:r>
            <a:r>
              <a:rPr lang="en-US" sz="1800" dirty="0">
                <a:latin typeface="Calibri"/>
                <a:ea typeface="+mn-lt"/>
                <a:cs typeface="+mn-lt"/>
              </a:rPr>
              <a:t> TTS, </a:t>
            </a:r>
            <a:r>
              <a:rPr lang="ru-RU" sz="1800" b="1" dirty="0">
                <a:latin typeface="Calibri"/>
                <a:ea typeface="+mn-lt"/>
                <a:cs typeface="+mn-lt"/>
              </a:rPr>
              <a:t>нажмите 6</a:t>
            </a:r>
            <a:r>
              <a:rPr lang="ru-RU" sz="1800" dirty="0">
                <a:latin typeface="Calibri"/>
                <a:ea typeface="+mn-lt"/>
                <a:cs typeface="+mn-lt"/>
              </a:rPr>
              <a:t>, когда вы дойдете до основного меню.</a:t>
            </a:r>
            <a:r>
              <a:rPr lang="en-US" sz="1800" dirty="0">
                <a:latin typeface="Calibri"/>
                <a:ea typeface="+mn-lt"/>
                <a:cs typeface="+mn-lt"/>
              </a:rPr>
              <a:t>  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Calibri"/>
                <a:ea typeface="+mn-lt"/>
                <a:cs typeface="+mn-lt"/>
              </a:rPr>
              <a:t>Выберите клиента из предлагаемых вариантов. </a:t>
            </a:r>
            <a:r>
              <a:rPr lang="en-US" sz="1800" dirty="0">
                <a:latin typeface="Calibri"/>
                <a:ea typeface="+mn-lt"/>
                <a:cs typeface="+mn-lt"/>
              </a:rPr>
              <a:t>TTS </a:t>
            </a:r>
            <a:r>
              <a:rPr lang="ru-RU" sz="1800" dirty="0">
                <a:latin typeface="Calibri"/>
                <a:ea typeface="+mn-lt"/>
                <a:cs typeface="+mn-lt"/>
              </a:rPr>
              <a:t>проиграет для вас голосовой запрос</a:t>
            </a:r>
            <a:r>
              <a:rPr lang="en-US" sz="1800" dirty="0">
                <a:latin typeface="Calibri"/>
                <a:ea typeface="+mn-lt"/>
                <a:cs typeface="+mn-lt"/>
              </a:rPr>
              <a:t>: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ea typeface="+mn-lt"/>
                <a:cs typeface="+mn-lt"/>
              </a:rPr>
              <a:t>Хотите ли вы отметить начало смены для</a:t>
            </a:r>
            <a:r>
              <a:rPr lang="en-US" sz="1800" i="1" dirty="0">
                <a:latin typeface="Calibri"/>
                <a:ea typeface="+mn-lt"/>
                <a:cs typeface="+mn-lt"/>
              </a:rPr>
              <a:t> &lt;</a:t>
            </a:r>
            <a:r>
              <a:rPr lang="ru-RU" sz="1800" i="1" dirty="0">
                <a:latin typeface="Calibri"/>
                <a:ea typeface="+mn-lt"/>
                <a:cs typeface="+mn-lt"/>
              </a:rPr>
              <a:t>имя клиента</a:t>
            </a:r>
            <a:r>
              <a:rPr lang="en-US" sz="1800" i="1" dirty="0">
                <a:latin typeface="Calibri"/>
                <a:ea typeface="+mn-lt"/>
                <a:cs typeface="+mn-lt"/>
              </a:rPr>
              <a:t>&gt;</a:t>
            </a:r>
            <a:r>
              <a:rPr lang="en-US" sz="1800" b="1" i="1" dirty="0">
                <a:latin typeface="Calibri"/>
                <a:ea typeface="+mn-lt"/>
                <a:cs typeface="+mn-lt"/>
              </a:rPr>
              <a:t>?</a:t>
            </a:r>
            <a:r>
              <a:rPr lang="en-US" sz="1800" dirty="0">
                <a:latin typeface="Calibri"/>
                <a:ea typeface="+mn-lt"/>
                <a:cs typeface="+mn-lt"/>
              </a:rPr>
              <a:t>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ea typeface="+mn-lt"/>
                <a:cs typeface="+mn-lt"/>
              </a:rPr>
              <a:t>Нажмите «1», если да или </a:t>
            </a: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ea typeface="+mn-lt"/>
                <a:cs typeface="+mn-lt"/>
              </a:rPr>
              <a:t>Нажмите «2», если нет</a:t>
            </a:r>
            <a:r>
              <a:rPr lang="en-US" sz="1800" b="1" i="1" dirty="0">
                <a:latin typeface="Calibri"/>
                <a:ea typeface="+mn-lt"/>
                <a:cs typeface="+mn-lt"/>
              </a:rPr>
              <a:t>.</a:t>
            </a:r>
            <a:r>
              <a:rPr lang="en-US" sz="1800" dirty="0">
                <a:latin typeface="Calibri"/>
                <a:ea typeface="+mn-lt"/>
                <a:cs typeface="+mn-lt"/>
              </a:rPr>
              <a:t>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1800" dirty="0">
                <a:latin typeface="Calibri"/>
                <a:ea typeface="+mn-lt"/>
                <a:cs typeface="+mn-lt"/>
              </a:rPr>
              <a:t>Нажмите</a:t>
            </a:r>
            <a:r>
              <a:rPr lang="en-US" sz="1800" dirty="0">
                <a:latin typeface="Calibri"/>
                <a:ea typeface="+mn-lt"/>
                <a:cs typeface="+mn-lt"/>
              </a:rPr>
              <a:t> 1</a:t>
            </a:r>
            <a:r>
              <a:rPr lang="ru-RU" sz="1800" dirty="0">
                <a:latin typeface="Calibri"/>
                <a:ea typeface="+mn-lt"/>
                <a:cs typeface="+mn-lt"/>
              </a:rPr>
              <a:t>, если вы хотите отметить начало смены для выбранного клиента</a:t>
            </a:r>
            <a:r>
              <a:rPr lang="en-US" sz="1800" dirty="0">
                <a:latin typeface="Calibri"/>
                <a:ea typeface="+mn-lt"/>
                <a:cs typeface="+mn-lt"/>
              </a:rPr>
              <a:t>.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600" b="1" dirty="0">
                <a:latin typeface="Calibri"/>
                <a:ea typeface="+mn-lt"/>
                <a:cs typeface="+mn-lt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Работники, предоставляющие услуги по программам</a:t>
            </a:r>
            <a:r>
              <a:rPr lang="en-US" sz="1600" dirty="0">
                <a:latin typeface="Calibri"/>
                <a:ea typeface="+mn-lt"/>
                <a:cs typeface="+mn-lt"/>
              </a:rPr>
              <a:t> IHSS </a:t>
            </a:r>
            <a:r>
              <a:rPr lang="ru-RU" sz="1600" dirty="0">
                <a:latin typeface="Calibri"/>
                <a:ea typeface="+mn-lt"/>
                <a:cs typeface="+mn-lt"/>
              </a:rPr>
              <a:t>и</a:t>
            </a:r>
            <a:r>
              <a:rPr lang="en-US" sz="1600" dirty="0">
                <a:latin typeface="Calibri"/>
                <a:ea typeface="+mn-lt"/>
                <a:cs typeface="+mn-lt"/>
              </a:rPr>
              <a:t> WPCS </a:t>
            </a:r>
            <a:r>
              <a:rPr lang="ru-RU" sz="1600" dirty="0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одновременно, должны будут отмечать смены для каждой по отдельности</a:t>
            </a:r>
            <a:r>
              <a:rPr lang="en-US" sz="1600" dirty="0">
                <a:latin typeface="Calibri"/>
                <a:ea typeface="+mn-lt"/>
                <a:cs typeface="+mn-lt"/>
              </a:rPr>
              <a:t>. )</a:t>
            </a: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3. </a:t>
            </a:r>
            <a:r>
              <a:rPr lang="ru-RU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Выберите местоположение</a:t>
            </a: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</a:t>
            </a:r>
            <a:r>
              <a:rPr lang="ru-RU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Выберите местоположение, из которого вы отмечаете начало смены</a:t>
            </a: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Нажмите «1» для «Дома» или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Нажмите «2» для «Общины»</a:t>
            </a:r>
            <a:r>
              <a:rPr lang="en-US" sz="18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</a:t>
            </a: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781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77398"/>
            <a:ext cx="11100954" cy="107408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Ввод начала смены через систему </a:t>
            </a:r>
            <a:r>
              <a:rPr lang="en-US" sz="36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TTS</a:t>
            </a:r>
            <a:endParaRPr lang="en-US" sz="3600" cap="none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75" y="1018130"/>
            <a:ext cx="10590929" cy="4914007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Calibri"/>
                <a:ea typeface="+mn-lt"/>
                <a:cs typeface="+mn-lt"/>
              </a:rPr>
              <a:t>ПОДТВЕРЖДЕНИЕ ВАШЕГО ВВОДА</a:t>
            </a:r>
          </a:p>
          <a:p>
            <a:pPr marL="0" indent="0">
              <a:buNone/>
            </a:pPr>
            <a:endParaRPr lang="en-US" sz="1400" b="1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000" dirty="0">
                <a:latin typeface="Calibri"/>
                <a:ea typeface="+mn-lt"/>
                <a:cs typeface="+mn-lt"/>
              </a:rPr>
              <a:t>Система</a:t>
            </a:r>
            <a:r>
              <a:rPr lang="en-US" sz="2000" dirty="0">
                <a:latin typeface="Calibri"/>
                <a:ea typeface="+mn-lt"/>
                <a:cs typeface="+mn-lt"/>
              </a:rPr>
              <a:t> TTS </a:t>
            </a:r>
            <a:r>
              <a:rPr lang="ru-RU" sz="2000" dirty="0">
                <a:latin typeface="Calibri"/>
                <a:ea typeface="+mn-lt"/>
                <a:cs typeface="+mn-lt"/>
              </a:rPr>
              <a:t>попросит вас подтвердить введенные данные</a:t>
            </a:r>
            <a:r>
              <a:rPr lang="en-US" sz="2000" dirty="0">
                <a:latin typeface="Calibri"/>
                <a:ea typeface="+mn-lt"/>
                <a:cs typeface="+mn-lt"/>
              </a:rPr>
              <a:t>.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Вы отмечаете начало смены для</a:t>
            </a:r>
            <a:r>
              <a:rPr lang="en-US" sz="2000" b="1" i="1" dirty="0">
                <a:latin typeface="Calibri"/>
                <a:ea typeface="+mn-lt"/>
                <a:cs typeface="+mn-lt"/>
              </a:rPr>
              <a:t>:</a:t>
            </a:r>
            <a:r>
              <a:rPr lang="en-US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Имя клиента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Номер клиента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i="1" dirty="0">
                <a:latin typeface="Calibri"/>
                <a:ea typeface="+mn-lt"/>
                <a:cs typeface="+mn-lt"/>
              </a:rPr>
              <a:t>Тип</a:t>
            </a:r>
            <a:r>
              <a:rPr lang="ru-RU" sz="2000" b="1" i="1" dirty="0">
                <a:latin typeface="Calibri"/>
                <a:ea typeface="+mn-lt"/>
                <a:cs typeface="+mn-lt"/>
              </a:rPr>
              <a:t> программы </a:t>
            </a:r>
            <a:r>
              <a:rPr lang="en-US" sz="2000" i="1" dirty="0">
                <a:latin typeface="Calibri"/>
                <a:ea typeface="+mn-lt"/>
                <a:cs typeface="+mn-lt"/>
              </a:rPr>
              <a:t>: IHSS </a:t>
            </a:r>
            <a:r>
              <a:rPr lang="ru-RU" sz="2000" i="1" dirty="0">
                <a:latin typeface="Calibri"/>
                <a:ea typeface="+mn-lt"/>
                <a:cs typeface="+mn-lt"/>
              </a:rPr>
              <a:t>или</a:t>
            </a:r>
            <a:r>
              <a:rPr lang="en-US" sz="2000" i="1" dirty="0">
                <a:latin typeface="Calibri"/>
                <a:ea typeface="+mn-lt"/>
                <a:cs typeface="+mn-lt"/>
              </a:rPr>
              <a:t> WPCS </a:t>
            </a:r>
            <a:r>
              <a:rPr lang="en-US" sz="2000" dirty="0">
                <a:latin typeface="Calibri"/>
                <a:ea typeface="+mn-lt"/>
                <a:cs typeface="+mn-lt"/>
              </a:rPr>
              <a:t>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Место</a:t>
            </a:r>
            <a:r>
              <a:rPr lang="en-US" sz="2000" b="1" i="1" dirty="0">
                <a:latin typeface="Calibri"/>
                <a:ea typeface="+mn-lt"/>
                <a:cs typeface="+mn-lt"/>
              </a:rPr>
              <a:t>: </a:t>
            </a:r>
            <a:r>
              <a:rPr lang="ru-RU" sz="2000" i="1" dirty="0">
                <a:latin typeface="Calibri"/>
                <a:ea typeface="+mn-lt"/>
                <a:cs typeface="+mn-lt"/>
              </a:rPr>
              <a:t>Дом или община</a:t>
            </a:r>
            <a:r>
              <a:rPr lang="en-US" sz="2000" dirty="0">
                <a:latin typeface="Calibri"/>
                <a:ea typeface="+mn-lt"/>
                <a:cs typeface="+mn-lt"/>
              </a:rPr>
              <a:t>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Если это верно, нажмите «1», или нажмите «2», чтобы изменить эти данные</a:t>
            </a:r>
            <a:r>
              <a:rPr lang="en-US" sz="2000" b="1" i="1" dirty="0">
                <a:latin typeface="Calibri"/>
                <a:ea typeface="+mn-lt"/>
                <a:cs typeface="+mn-lt"/>
              </a:rPr>
              <a:t>.</a:t>
            </a:r>
            <a:r>
              <a:rPr lang="en-US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r>
              <a:rPr lang="ru-RU" sz="2000" dirty="0">
                <a:latin typeface="Calibri"/>
                <a:ea typeface="+mn-lt"/>
                <a:cs typeface="+mn-lt"/>
              </a:rPr>
              <a:t>Чтобы подтвердить введенную информацию, </a:t>
            </a:r>
            <a:r>
              <a:rPr lang="ru-RU" sz="2000" b="1" dirty="0">
                <a:latin typeface="Calibri"/>
                <a:ea typeface="+mn-lt"/>
                <a:cs typeface="+mn-lt"/>
              </a:rPr>
              <a:t>нажмите 1</a:t>
            </a:r>
            <a:r>
              <a:rPr lang="ru-RU" sz="2000" dirty="0">
                <a:latin typeface="Calibri"/>
                <a:ea typeface="+mn-lt"/>
                <a:cs typeface="+mn-lt"/>
              </a:rPr>
              <a:t>. Введенные данные будут сохранены</a:t>
            </a:r>
            <a:r>
              <a:rPr lang="en-US" sz="2000" dirty="0">
                <a:latin typeface="Calibri"/>
                <a:ea typeface="+mn-lt"/>
                <a:cs typeface="+mn-lt"/>
              </a:rPr>
              <a:t>!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ea typeface="+mn-lt"/>
                <a:cs typeface="+mn-lt"/>
              </a:rPr>
              <a:t>     </a:t>
            </a:r>
            <a:r>
              <a:rPr lang="ru-RU" sz="2000" dirty="0">
                <a:latin typeface="Calibri"/>
                <a:ea typeface="+mn-lt"/>
                <a:cs typeface="+mn-lt"/>
              </a:rPr>
              <a:t>Работник будет возвращен к меню «Деятельности»</a:t>
            </a:r>
            <a:r>
              <a:rPr lang="en-US" sz="2000" dirty="0">
                <a:latin typeface="Calibri"/>
                <a:ea typeface="+mn-lt"/>
                <a:cs typeface="+mn-lt"/>
              </a:rPr>
              <a:t>.  </a:t>
            </a:r>
          </a:p>
          <a:p>
            <a:pPr marL="0" indent="0">
              <a:buNone/>
            </a:pPr>
            <a:endParaRPr lang="en-US" sz="800" dirty="0">
              <a:latin typeface="Calibri"/>
              <a:cs typeface="Calibri"/>
            </a:endParaRPr>
          </a:p>
          <a:p>
            <a:r>
              <a:rPr lang="ru-RU" sz="2000" b="1" dirty="0">
                <a:latin typeface="Calibri"/>
                <a:ea typeface="+mn-lt"/>
                <a:cs typeface="+mn-lt"/>
              </a:rPr>
              <a:t>Поздравляем</a:t>
            </a:r>
            <a:r>
              <a:rPr lang="en-US" sz="2000" b="1" dirty="0">
                <a:latin typeface="Calibri"/>
                <a:ea typeface="+mn-lt"/>
                <a:cs typeface="+mn-lt"/>
              </a:rPr>
              <a:t>! </a:t>
            </a:r>
            <a:r>
              <a:rPr lang="ru-RU" sz="2000" b="1" dirty="0">
                <a:latin typeface="Calibri"/>
                <a:ea typeface="+mn-lt"/>
                <a:cs typeface="+mn-lt"/>
              </a:rPr>
              <a:t>Вы успешно завершили запись начала смены для этого клиента</a:t>
            </a:r>
            <a:r>
              <a:rPr lang="en-US" sz="2000" b="1" dirty="0">
                <a:latin typeface="Calibri"/>
                <a:ea typeface="+mn-lt"/>
                <a:cs typeface="+mn-lt"/>
              </a:rPr>
              <a:t>.</a:t>
            </a:r>
            <a:r>
              <a:rPr lang="en-US" sz="2000" dirty="0">
                <a:latin typeface="Calibri"/>
                <a:ea typeface="+mn-lt"/>
                <a:cs typeface="+mn-lt"/>
              </a:rPr>
              <a:t> </a:t>
            </a:r>
            <a:endParaRPr lang="en-US" sz="2000" dirty="0">
              <a:latin typeface="Calibri"/>
              <a:cs typeface="Calibri"/>
            </a:endParaRPr>
          </a:p>
          <a:p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296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4" y="377398"/>
            <a:ext cx="10705507" cy="107408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Ввод завершения смены через систему </a:t>
            </a:r>
            <a:r>
              <a:rPr lang="en-US" sz="32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TTS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07" y="1087395"/>
            <a:ext cx="10947188" cy="5523470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Calibri"/>
                <a:ea typeface="+mn-lt"/>
                <a:cs typeface="+mn-lt"/>
              </a:rPr>
              <a:t>ЗАВЕРШЕНИЕ СМЕНЫ</a:t>
            </a:r>
            <a:r>
              <a:rPr lang="en-US" sz="2400" b="1" dirty="0">
                <a:latin typeface="Calibri"/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ea typeface="+mn-lt"/>
                <a:cs typeface="+mn-lt"/>
              </a:rPr>
              <a:t>1. </a:t>
            </a:r>
            <a:r>
              <a:rPr lang="ru-RU" sz="1800" dirty="0">
                <a:latin typeface="Calibri"/>
                <a:ea typeface="+mn-lt"/>
                <a:cs typeface="+mn-lt"/>
              </a:rPr>
              <a:t>Зайдите в свою учетную запись и </a:t>
            </a:r>
            <a:r>
              <a:rPr lang="ru-RU" sz="1800" b="1" dirty="0">
                <a:latin typeface="Calibri"/>
                <a:ea typeface="+mn-lt"/>
                <a:cs typeface="+mn-lt"/>
              </a:rPr>
              <a:t>нажмите 7, </a:t>
            </a:r>
            <a:r>
              <a:rPr lang="ru-RU" sz="1800" dirty="0">
                <a:latin typeface="Calibri"/>
                <a:ea typeface="+mn-lt"/>
                <a:cs typeface="+mn-lt"/>
              </a:rPr>
              <a:t>когда вы услышите основное меню.</a:t>
            </a:r>
            <a:r>
              <a:rPr lang="en-US" sz="1800" dirty="0">
                <a:latin typeface="Calibri"/>
                <a:ea typeface="+mn-lt"/>
                <a:cs typeface="+mn-lt"/>
              </a:rPr>
              <a:t>  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ea typeface="+mn-lt"/>
                <a:cs typeface="+mn-lt"/>
              </a:rPr>
              <a:t>2. </a:t>
            </a:r>
            <a:r>
              <a:rPr lang="ru-RU" sz="1800" dirty="0">
                <a:latin typeface="Calibri"/>
                <a:ea typeface="+mn-lt"/>
                <a:cs typeface="+mn-lt"/>
              </a:rPr>
              <a:t>Выберите вашего клиента из предлагаемых вариантов. </a:t>
            </a:r>
            <a:r>
              <a:rPr lang="en-US" sz="1800" dirty="0">
                <a:latin typeface="Calibri"/>
                <a:ea typeface="+mn-lt"/>
                <a:cs typeface="+mn-lt"/>
              </a:rPr>
              <a:t>TTS </a:t>
            </a:r>
            <a:r>
              <a:rPr lang="ru-RU" sz="1800" dirty="0">
                <a:latin typeface="Calibri"/>
                <a:ea typeface="+mn-lt"/>
                <a:cs typeface="+mn-lt"/>
              </a:rPr>
              <a:t>проиграет следующее голосовое сообщение</a:t>
            </a:r>
            <a:r>
              <a:rPr lang="en-US" sz="1800" dirty="0">
                <a:latin typeface="Calibri"/>
                <a:ea typeface="+mn-lt"/>
                <a:cs typeface="+mn-lt"/>
              </a:rPr>
              <a:t>: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ea typeface="+mn-lt"/>
                <a:cs typeface="+mn-lt"/>
              </a:rPr>
              <a:t>Хотите ли вы отметить завершение смены для</a:t>
            </a:r>
            <a:r>
              <a:rPr lang="en-US" sz="1800" i="1" dirty="0">
                <a:latin typeface="Calibri"/>
                <a:ea typeface="+mn-lt"/>
                <a:cs typeface="+mn-lt"/>
              </a:rPr>
              <a:t> &lt;</a:t>
            </a:r>
            <a:r>
              <a:rPr lang="ru-RU" sz="1800" i="1" dirty="0">
                <a:latin typeface="Calibri"/>
                <a:ea typeface="+mn-lt"/>
                <a:cs typeface="+mn-lt"/>
              </a:rPr>
              <a:t>имя клиента</a:t>
            </a:r>
            <a:r>
              <a:rPr lang="en-US" sz="1800" i="1" dirty="0">
                <a:latin typeface="Calibri"/>
                <a:ea typeface="+mn-lt"/>
                <a:cs typeface="+mn-lt"/>
              </a:rPr>
              <a:t>&gt;</a:t>
            </a:r>
            <a:r>
              <a:rPr lang="en-US" sz="1800" b="1" i="1" dirty="0">
                <a:latin typeface="Calibri"/>
                <a:ea typeface="+mn-lt"/>
                <a:cs typeface="+mn-lt"/>
              </a:rPr>
              <a:t>?</a:t>
            </a:r>
            <a:r>
              <a:rPr lang="en-US" sz="1800" dirty="0">
                <a:latin typeface="Calibri"/>
                <a:ea typeface="+mn-lt"/>
                <a:cs typeface="+mn-lt"/>
              </a:rPr>
              <a:t>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ea typeface="+mn-lt"/>
                <a:cs typeface="+mn-lt"/>
              </a:rPr>
              <a:t>Нажмите «1», если да или </a:t>
            </a: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ea typeface="+mn-lt"/>
                <a:cs typeface="+mn-lt"/>
              </a:rPr>
              <a:t>Нажмите «2», если нет</a:t>
            </a:r>
            <a:r>
              <a:rPr lang="en-US" sz="1800" b="1" i="1" dirty="0">
                <a:latin typeface="Calibri"/>
                <a:ea typeface="+mn-lt"/>
                <a:cs typeface="+mn-lt"/>
              </a:rPr>
              <a:t>.</a:t>
            </a:r>
            <a:r>
              <a:rPr lang="en-US" sz="1800" dirty="0">
                <a:latin typeface="Calibri"/>
                <a:ea typeface="+mn-lt"/>
                <a:cs typeface="+mn-lt"/>
              </a:rPr>
              <a:t>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1800" dirty="0">
                <a:latin typeface="Calibri"/>
                <a:ea typeface="+mn-lt"/>
                <a:cs typeface="+mn-lt"/>
              </a:rPr>
              <a:t>Нажмите</a:t>
            </a:r>
            <a:r>
              <a:rPr lang="en-US" sz="1800" dirty="0">
                <a:latin typeface="Calibri"/>
                <a:ea typeface="+mn-lt"/>
                <a:cs typeface="+mn-lt"/>
              </a:rPr>
              <a:t> 1</a:t>
            </a:r>
            <a:r>
              <a:rPr lang="ru-RU" sz="1800" dirty="0">
                <a:latin typeface="Calibri"/>
                <a:ea typeface="+mn-lt"/>
                <a:cs typeface="+mn-lt"/>
              </a:rPr>
              <a:t>, если вы хотите отметить завершение смены для выбранного клиента</a:t>
            </a:r>
            <a:r>
              <a:rPr lang="en-US" sz="1800" dirty="0">
                <a:latin typeface="Calibri"/>
                <a:ea typeface="+mn-lt"/>
                <a:cs typeface="+mn-lt"/>
              </a:rPr>
              <a:t>.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600" b="1" dirty="0">
                <a:latin typeface="Calibri"/>
                <a:ea typeface="+mn-lt"/>
                <a:cs typeface="+mn-lt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Работники, предоставляющие услуги по программам</a:t>
            </a:r>
            <a:r>
              <a:rPr lang="en-US" sz="1600" dirty="0">
                <a:latin typeface="Calibri"/>
                <a:ea typeface="+mn-lt"/>
                <a:cs typeface="+mn-lt"/>
              </a:rPr>
              <a:t> IHSS </a:t>
            </a:r>
            <a:r>
              <a:rPr lang="ru-RU" sz="1600" dirty="0">
                <a:latin typeface="Calibri"/>
                <a:ea typeface="+mn-lt"/>
                <a:cs typeface="+mn-lt"/>
              </a:rPr>
              <a:t>и</a:t>
            </a:r>
            <a:r>
              <a:rPr lang="en-US" sz="1600" dirty="0">
                <a:latin typeface="Calibri"/>
                <a:ea typeface="+mn-lt"/>
                <a:cs typeface="+mn-lt"/>
              </a:rPr>
              <a:t> WPCS </a:t>
            </a:r>
            <a:r>
              <a:rPr lang="ru-RU" sz="1600" dirty="0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одновременно, должны будут вводить данные завершения смены для каждой по отдельности</a:t>
            </a:r>
            <a:r>
              <a:rPr lang="en-US" sz="1600" dirty="0">
                <a:latin typeface="Calibri"/>
                <a:ea typeface="+mn-lt"/>
                <a:cs typeface="+mn-lt"/>
              </a:rPr>
              <a:t>. )</a:t>
            </a:r>
          </a:p>
          <a:p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3. </a:t>
            </a:r>
            <a:r>
              <a:rPr lang="ru-RU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Выберите местоположение</a:t>
            </a: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</a:t>
            </a:r>
            <a:r>
              <a:rPr lang="ru-RU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Выберите местоположение, из которого вы отмечаете завершение смены</a:t>
            </a:r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Нажмите «1» для «Дома» или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Нажмите «2» для «Общины»</a:t>
            </a:r>
            <a:r>
              <a:rPr lang="en-US" sz="18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7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92" y="377398"/>
            <a:ext cx="10800756" cy="107408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Ввод завершения смены через систему </a:t>
            </a:r>
            <a:r>
              <a:rPr lang="en-US" sz="36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TTS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23" y="1316476"/>
            <a:ext cx="10986773" cy="5082240"/>
          </a:xfrm>
          <a:ln>
            <a:noFill/>
          </a:ln>
        </p:spPr>
        <p:txBody>
          <a:bodyPr vert="horz" lIns="45720" tIns="45720" rIns="45720" bIns="45720" rtlCol="0" anchor="t"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Calibri"/>
                <a:ea typeface="+mn-lt"/>
                <a:cs typeface="+mn-lt"/>
              </a:rPr>
              <a:t>ПОДДТВЕРЖДЕНИЕ ВВОДА</a:t>
            </a:r>
            <a:endParaRPr lang="en-US" sz="2400" b="1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endParaRPr lang="en-US" sz="12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sz="2000" dirty="0">
                <a:latin typeface="Calibri"/>
                <a:ea typeface="+mn-lt"/>
                <a:cs typeface="+mn-lt"/>
              </a:rPr>
              <a:t>Система</a:t>
            </a:r>
            <a:r>
              <a:rPr lang="en-US" sz="2000" dirty="0">
                <a:latin typeface="Calibri"/>
                <a:ea typeface="+mn-lt"/>
                <a:cs typeface="+mn-lt"/>
              </a:rPr>
              <a:t> TTS </a:t>
            </a:r>
            <a:r>
              <a:rPr lang="ru-RU" sz="2000" dirty="0">
                <a:latin typeface="Calibri"/>
                <a:ea typeface="+mn-lt"/>
                <a:cs typeface="+mn-lt"/>
              </a:rPr>
              <a:t>попросит вас проверить введенные данные</a:t>
            </a:r>
            <a:r>
              <a:rPr lang="en-US" sz="2000" dirty="0">
                <a:latin typeface="Calibri"/>
                <a:ea typeface="+mn-lt"/>
                <a:cs typeface="+mn-lt"/>
              </a:rPr>
              <a:t>.</a:t>
            </a:r>
            <a:endParaRPr lang="en-US" sz="2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Вы отмечаете начало смены для</a:t>
            </a:r>
            <a:r>
              <a:rPr lang="en-US" sz="2000" b="1" i="1" dirty="0">
                <a:latin typeface="Calibri"/>
                <a:ea typeface="+mn-lt"/>
                <a:cs typeface="+mn-lt"/>
              </a:rPr>
              <a:t>:</a:t>
            </a:r>
            <a:r>
              <a:rPr lang="en-US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Имя клиента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Номер клиента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i="1" dirty="0">
                <a:latin typeface="Calibri"/>
                <a:ea typeface="+mn-lt"/>
                <a:cs typeface="+mn-lt"/>
              </a:rPr>
              <a:t>Тип</a:t>
            </a:r>
            <a:r>
              <a:rPr lang="ru-RU" sz="2000" b="1" i="1" dirty="0">
                <a:latin typeface="Calibri"/>
                <a:ea typeface="+mn-lt"/>
                <a:cs typeface="+mn-lt"/>
              </a:rPr>
              <a:t> программы </a:t>
            </a:r>
            <a:r>
              <a:rPr lang="en-US" sz="2000" i="1" dirty="0">
                <a:latin typeface="Calibri"/>
                <a:ea typeface="+mn-lt"/>
                <a:cs typeface="+mn-lt"/>
              </a:rPr>
              <a:t>: IHSS </a:t>
            </a:r>
            <a:r>
              <a:rPr lang="ru-RU" sz="2000" i="1" dirty="0">
                <a:latin typeface="Calibri"/>
                <a:ea typeface="+mn-lt"/>
                <a:cs typeface="+mn-lt"/>
              </a:rPr>
              <a:t>или</a:t>
            </a:r>
            <a:r>
              <a:rPr lang="en-US" sz="2000" i="1" dirty="0">
                <a:latin typeface="Calibri"/>
                <a:ea typeface="+mn-lt"/>
                <a:cs typeface="+mn-lt"/>
              </a:rPr>
              <a:t> WPCS </a:t>
            </a:r>
            <a:r>
              <a:rPr lang="en-US" sz="2000" dirty="0">
                <a:latin typeface="Calibri"/>
                <a:ea typeface="+mn-lt"/>
                <a:cs typeface="+mn-lt"/>
              </a:rPr>
              <a:t>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Calibri"/>
                <a:ea typeface="+mn-lt"/>
                <a:cs typeface="+mn-lt"/>
              </a:rPr>
              <a:t>Место</a:t>
            </a:r>
            <a:r>
              <a:rPr lang="en-US" sz="2000" b="1" i="1" dirty="0">
                <a:latin typeface="Calibri"/>
                <a:ea typeface="+mn-lt"/>
                <a:cs typeface="+mn-lt"/>
              </a:rPr>
              <a:t>: </a:t>
            </a:r>
            <a:r>
              <a:rPr lang="ru-RU" sz="2000" i="1" dirty="0">
                <a:latin typeface="Calibri"/>
                <a:ea typeface="+mn-lt"/>
                <a:cs typeface="+mn-lt"/>
              </a:rPr>
              <a:t>Дом или община</a:t>
            </a:r>
            <a:r>
              <a:rPr lang="en-US" sz="2000" dirty="0">
                <a:latin typeface="Calibri"/>
                <a:ea typeface="+mn-lt"/>
                <a:cs typeface="+mn-lt"/>
              </a:rPr>
              <a:t> </a:t>
            </a:r>
            <a:endParaRPr lang="en-US" sz="2000" dirty="0">
              <a:latin typeface="Calibri"/>
              <a:cs typeface="Calibri"/>
            </a:endParaRPr>
          </a:p>
          <a:p>
            <a:endParaRPr lang="en-US" sz="1200" dirty="0">
              <a:latin typeface="Calibri"/>
              <a:ea typeface="+mn-lt"/>
              <a:cs typeface="Calibri"/>
            </a:endParaRPr>
          </a:p>
          <a:p>
            <a:r>
              <a:rPr lang="ru-RU" sz="2000" dirty="0">
                <a:latin typeface="Calibri"/>
                <a:ea typeface="+mn-lt"/>
                <a:cs typeface="Calibri"/>
              </a:rPr>
              <a:t>Нажмите</a:t>
            </a:r>
            <a:r>
              <a:rPr lang="en-US" sz="2000" dirty="0">
                <a:latin typeface="Calibri"/>
                <a:ea typeface="+mn-lt"/>
                <a:cs typeface="Calibri"/>
              </a:rPr>
              <a:t> 1</a:t>
            </a:r>
            <a:r>
              <a:rPr lang="ru-RU" sz="2000" dirty="0">
                <a:latin typeface="Calibri"/>
                <a:ea typeface="+mn-lt"/>
                <a:cs typeface="Calibri"/>
              </a:rPr>
              <a:t>, чтобы подтвердить, что информация верна</a:t>
            </a:r>
            <a:r>
              <a:rPr lang="en-US" sz="2000" dirty="0">
                <a:latin typeface="Calibri"/>
                <a:ea typeface="+mn-lt"/>
                <a:cs typeface="Calibri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114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4" y="219061"/>
            <a:ext cx="11038189" cy="101470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Ввод завершения смены через систему </a:t>
            </a:r>
            <a:r>
              <a:rPr lang="en-US" sz="32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TTS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07" y="1197723"/>
            <a:ext cx="10590929" cy="4884319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ru-RU" sz="2200" b="1" dirty="0">
                <a:latin typeface="Calibri"/>
                <a:cs typeface="Calibri"/>
              </a:rPr>
              <a:t>ВВОД ЧАСОВ</a:t>
            </a:r>
            <a:endParaRPr lang="en-US" sz="22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4. </a:t>
            </a:r>
            <a:r>
              <a:rPr lang="ru-RU" sz="1800" dirty="0">
                <a:latin typeface="Calibri"/>
                <a:cs typeface="Calibri"/>
              </a:rPr>
              <a:t>Введите часы, отработанные за день после следующего сообщения</a:t>
            </a:r>
            <a:r>
              <a:rPr lang="en-US" sz="1800" dirty="0">
                <a:latin typeface="Calibri"/>
                <a:cs typeface="Calibri"/>
              </a:rPr>
              <a:t>:</a:t>
            </a:r>
            <a:endParaRPr lang="en-US" sz="1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cs typeface="Calibri"/>
              </a:rPr>
              <a:t>Пожалуйста, введите отработанные часы, используя число из двух цифр. Например, если вы отработали четыре часа, введите «04». Введите отработанные часы, а затем нажмите кнопку со знаком «решетка»</a:t>
            </a:r>
            <a:r>
              <a:rPr lang="en-US" sz="1800" b="1" i="1" dirty="0">
                <a:latin typeface="Calibri"/>
                <a:cs typeface="Calibri"/>
              </a:rPr>
              <a:t> (#).</a:t>
            </a:r>
            <a:endParaRPr lang="en-US" sz="1800" dirty="0"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5. </a:t>
            </a:r>
            <a:r>
              <a:rPr lang="ru-RU" sz="1800" dirty="0">
                <a:latin typeface="Calibri"/>
                <a:cs typeface="Calibri"/>
              </a:rPr>
              <a:t>Подтверждение часов работы</a:t>
            </a:r>
            <a:r>
              <a:rPr lang="en-US" sz="1800" dirty="0">
                <a:latin typeface="Calibri"/>
                <a:cs typeface="Calibri"/>
              </a:rPr>
              <a:t>. TTS </a:t>
            </a:r>
            <a:r>
              <a:rPr lang="ru-RU" sz="1800" dirty="0">
                <a:latin typeface="Calibri"/>
                <a:cs typeface="Calibri"/>
              </a:rPr>
              <a:t>попросит вас подтвердить или исправить введенные часы. Если вы подтвердите правильность часов, </a:t>
            </a:r>
            <a:r>
              <a:rPr lang="en-US" sz="1800" dirty="0">
                <a:latin typeface="Calibri"/>
                <a:cs typeface="Calibri"/>
              </a:rPr>
              <a:t>TTS</a:t>
            </a:r>
            <a:r>
              <a:rPr lang="ru-RU" sz="1800" dirty="0">
                <a:latin typeface="Calibri"/>
                <a:cs typeface="Calibri"/>
              </a:rPr>
              <a:t> попросит вас ввести минуты с помощью сообщения</a:t>
            </a:r>
            <a:r>
              <a:rPr lang="en-US" sz="1800" dirty="0">
                <a:latin typeface="Calibri"/>
                <a:cs typeface="Calibri"/>
              </a:rPr>
              <a:t>:</a:t>
            </a:r>
            <a:endParaRPr lang="en-US" sz="1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1800" b="1" i="1" dirty="0">
                <a:latin typeface="Calibri"/>
                <a:cs typeface="Calibri"/>
              </a:rPr>
              <a:t>Пожалуйста, введите отработанные минуты, используя число из двух цифр. Например, если вы отработали тридцать минут, введите «30». Введите отработанные и минуты, а затем нажмите кнопку со знаком «решетка»</a:t>
            </a:r>
            <a:r>
              <a:rPr lang="en-US" sz="1800" b="1" i="1" dirty="0">
                <a:latin typeface="Calibri"/>
                <a:cs typeface="Calibri"/>
              </a:rPr>
              <a:t> (#). </a:t>
            </a:r>
            <a:endParaRPr lang="en-US" sz="1800" dirty="0">
              <a:ea typeface="+mn-lt"/>
              <a:cs typeface="+mn-lt"/>
            </a:endParaRPr>
          </a:p>
          <a:p>
            <a:pPr algn="just"/>
            <a:r>
              <a:rPr lang="en-US" sz="1800" dirty="0">
                <a:latin typeface="Calibri"/>
                <a:cs typeface="Calibri"/>
              </a:rPr>
              <a:t>TTS </a:t>
            </a:r>
            <a:r>
              <a:rPr lang="ru-RU" sz="1800" dirty="0">
                <a:latin typeface="Calibri"/>
                <a:cs typeface="Calibri"/>
              </a:rPr>
              <a:t>озвучит введенные минуты, и спросит верно ли это число, или вы хотите исправить его. Если введенные минуты верны,</a:t>
            </a:r>
            <a:r>
              <a:rPr lang="en-US" sz="1800" dirty="0">
                <a:latin typeface="Calibri"/>
                <a:cs typeface="Calibri"/>
              </a:rPr>
              <a:t> TTS </a:t>
            </a:r>
            <a:r>
              <a:rPr lang="ru-RU" sz="1800" dirty="0">
                <a:latin typeface="Calibri"/>
                <a:cs typeface="Calibri"/>
              </a:rPr>
              <a:t>сохранит введенные данные и вы вернетесь в меню «деятельности»</a:t>
            </a:r>
            <a:r>
              <a:rPr lang="en-US" sz="1800" dirty="0">
                <a:latin typeface="Calibri"/>
                <a:cs typeface="Calibri"/>
              </a:rPr>
              <a:t>.</a:t>
            </a:r>
            <a:endParaRPr lang="en-US" sz="1800" dirty="0">
              <a:ea typeface="+mn-lt"/>
              <a:cs typeface="+mn-lt"/>
            </a:endParaRPr>
          </a:p>
          <a:p>
            <a:pPr algn="just"/>
            <a:endParaRPr lang="en-US" sz="1800" b="1" dirty="0">
              <a:latin typeface="Calibri"/>
              <a:cs typeface="Calibri"/>
            </a:endParaRPr>
          </a:p>
          <a:p>
            <a:pPr algn="just"/>
            <a:r>
              <a:rPr lang="ru-RU" sz="1800" b="1" dirty="0">
                <a:latin typeface="Calibri"/>
                <a:cs typeface="Calibri"/>
              </a:rPr>
              <a:t>Поздравляем вас</a:t>
            </a:r>
            <a:r>
              <a:rPr lang="en-US" sz="1800" b="1" dirty="0">
                <a:latin typeface="Calibri"/>
                <a:cs typeface="Calibri"/>
              </a:rPr>
              <a:t>!</a:t>
            </a:r>
            <a:r>
              <a:rPr lang="en-US" sz="1800" dirty="0">
                <a:latin typeface="Calibri"/>
                <a:cs typeface="Calibri"/>
              </a:rPr>
              <a:t> </a:t>
            </a:r>
            <a:r>
              <a:rPr lang="ru-RU" sz="1800" b="1" dirty="0">
                <a:latin typeface="Calibri"/>
                <a:cs typeface="Calibri"/>
              </a:rPr>
              <a:t>Вы успешно ввели данные о завершении смены для данного клиента</a:t>
            </a:r>
            <a:r>
              <a:rPr lang="en-US" sz="1800" b="1" dirty="0">
                <a:latin typeface="Calibri"/>
                <a:cs typeface="Calibri"/>
              </a:rPr>
              <a:t>.</a:t>
            </a:r>
            <a:endParaRPr lang="en-US" sz="1800" b="1" dirty="0">
              <a:ea typeface="+mn-lt"/>
              <a:cs typeface="+mn-lt"/>
            </a:endParaRPr>
          </a:p>
          <a:p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29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791AE-1B8E-4D57-8CF5-D69700D7A58B}"/>
              </a:ext>
            </a:extLst>
          </p:cNvPr>
          <p:cNvSpPr/>
          <p:nvPr/>
        </p:nvSpPr>
        <p:spPr>
          <a:xfrm>
            <a:off x="6550926" y="1825756"/>
            <a:ext cx="44920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Портал электронных услуг </a:t>
            </a:r>
            <a:r>
              <a:rPr lang="en-ID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IHSS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48"/>
          <a:stretch/>
        </p:blipFill>
        <p:spPr>
          <a:xfrm>
            <a:off x="1263523" y="3993216"/>
            <a:ext cx="3042715" cy="27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 Главная страница 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ESP (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начало смены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Image of the main landing page displaying the check-in and check-out link.">
            <a:extLst>
              <a:ext uri="{FF2B5EF4-FFF2-40B4-BE49-F238E27FC236}">
                <a16:creationId xmlns:a16="http://schemas.microsoft.com/office/drawing/2014/main" id="{3BCEB5EE-91E1-4B64-9413-E0978B04FE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9" y="871982"/>
            <a:ext cx="7333961" cy="572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42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5394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Ввод начала смены на 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Image of the Electronic Services Portal Check-In and Check-Out screen including the check in and check out link.">
            <a:extLst>
              <a:ext uri="{FF2B5EF4-FFF2-40B4-BE49-F238E27FC236}">
                <a16:creationId xmlns:a16="http://schemas.microsoft.com/office/drawing/2014/main" id="{03976C9A-999F-4D09-A2A6-B5AA9A2E814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5" y="858479"/>
            <a:ext cx="9730598" cy="5093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969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374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Включение геолокации на 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endParaRPr lang="en-GB" sz="4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mage of a pop up message informing you to enable your location including the enable button and not now link.">
            <a:extLst>
              <a:ext uri="{FF2B5EF4-FFF2-40B4-BE49-F238E27FC236}">
                <a16:creationId xmlns:a16="http://schemas.microsoft.com/office/drawing/2014/main" id="{8DD7CCA5-017E-4CCD-AD6B-4A856DDE91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49" y="976746"/>
            <a:ext cx="9230264" cy="4906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05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r="41378" b="34433"/>
          <a:stretch/>
        </p:blipFill>
        <p:spPr>
          <a:xfrm>
            <a:off x="134664" y="3899560"/>
            <a:ext cx="3435658" cy="28568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CBBDE4-692E-4538-9E79-87BC97DC7756}"/>
              </a:ext>
            </a:extLst>
          </p:cNvPr>
          <p:cNvSpPr/>
          <p:nvPr/>
        </p:nvSpPr>
        <p:spPr>
          <a:xfrm>
            <a:off x="4154558" y="159125"/>
            <a:ext cx="7995086" cy="6597810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794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A2B9E-973E-42E0-AD9D-09CBB982148E}"/>
              </a:ext>
            </a:extLst>
          </p:cNvPr>
          <p:cNvSpPr/>
          <p:nvPr/>
        </p:nvSpPr>
        <p:spPr>
          <a:xfrm>
            <a:off x="4452941" y="171471"/>
            <a:ext cx="7459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Как мы к этому пришли</a:t>
            </a:r>
            <a:endParaRPr lang="en-ID" sz="3600" b="1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8BAE0-F32F-4F5B-8993-AE8E06D0347C}"/>
              </a:ext>
            </a:extLst>
          </p:cNvPr>
          <p:cNvSpPr/>
          <p:nvPr/>
        </p:nvSpPr>
        <p:spPr>
          <a:xfrm>
            <a:off x="4305671" y="816370"/>
            <a:ext cx="77146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Федеральный мандат «Закона о лечении </a:t>
            </a:r>
            <a:r>
              <a:rPr lang="en-US" dirty="0">
                <a:solidFill>
                  <a:schemeClr val="bg1"/>
                </a:solidFill>
              </a:rPr>
              <a:t>XXI</a:t>
            </a:r>
            <a:r>
              <a:rPr lang="ru-RU" dirty="0">
                <a:solidFill>
                  <a:schemeClr val="bg1"/>
                </a:solidFill>
              </a:rPr>
              <a:t> века» требует «Электронной проверки визитов»</a:t>
            </a:r>
            <a:r>
              <a:rPr lang="en-US" dirty="0">
                <a:solidFill>
                  <a:schemeClr val="bg1"/>
                </a:solidFill>
              </a:rPr>
              <a:t> (EVV) </a:t>
            </a:r>
            <a:r>
              <a:rPr lang="ru-RU" dirty="0">
                <a:solidFill>
                  <a:schemeClr val="bg1"/>
                </a:solidFill>
              </a:rPr>
              <a:t>для всех услуг личного и домашнего ухода </a:t>
            </a:r>
            <a:r>
              <a:rPr lang="en-US" dirty="0">
                <a:solidFill>
                  <a:schemeClr val="bg1"/>
                </a:solidFill>
              </a:rPr>
              <a:t>Medicaid</a:t>
            </a:r>
            <a:r>
              <a:rPr lang="ru-RU" dirty="0">
                <a:solidFill>
                  <a:schemeClr val="bg1"/>
                </a:solidFill>
              </a:rPr>
              <a:t>, предполагающих личный визит работника по уходу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Калифорния платила федеральные штрафы с января 2021г., после нескольких лет совместных усилий с </a:t>
            </a:r>
            <a:r>
              <a:rPr lang="en-US" dirty="0">
                <a:solidFill>
                  <a:schemeClr val="bg1"/>
                </a:solidFill>
              </a:rPr>
              <a:t>SEIU 2015 </a:t>
            </a:r>
            <a:r>
              <a:rPr lang="ru-RU" dirty="0">
                <a:solidFill>
                  <a:schemeClr val="bg1"/>
                </a:solidFill>
              </a:rPr>
              <a:t>по созданию наименее агрессивной и наиболее доступной структуры отчетности, соответствующей закону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Для соблюдения федерального закона, после получения дополнительных указания от Центров по услугам</a:t>
            </a:r>
            <a:r>
              <a:rPr lang="en-US" dirty="0">
                <a:solidFill>
                  <a:schemeClr val="bg1"/>
                </a:solidFill>
              </a:rPr>
              <a:t> Medicare </a:t>
            </a:r>
            <a:r>
              <a:rPr lang="ru-RU" dirty="0">
                <a:solidFill>
                  <a:schemeClr val="bg1"/>
                </a:solidFill>
              </a:rPr>
              <a:t>и</a:t>
            </a:r>
            <a:r>
              <a:rPr lang="en-US" dirty="0">
                <a:solidFill>
                  <a:schemeClr val="bg1"/>
                </a:solidFill>
              </a:rPr>
              <a:t> Medicaid (CMS), </a:t>
            </a:r>
            <a:r>
              <a:rPr lang="ru-RU" dirty="0">
                <a:solidFill>
                  <a:schemeClr val="bg1"/>
                </a:solidFill>
              </a:rPr>
              <a:t>штат должен начать внедрение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определения местоположения.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ru-RU" b="1" dirty="0"/>
              <a:t>1 июля</a:t>
            </a:r>
            <a:r>
              <a:rPr lang="en-US" b="1" dirty="0"/>
              <a:t> 2023</a:t>
            </a:r>
            <a:r>
              <a:rPr lang="ru-RU" b="1" dirty="0"/>
              <a:t>г.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Калифорния внедрит  геолокацию для всех работников, не проживающих с клиентами программы </a:t>
            </a:r>
            <a:r>
              <a:rPr lang="en-US" dirty="0">
                <a:solidFill>
                  <a:schemeClr val="bg1"/>
                </a:solidFill>
              </a:rPr>
              <a:t>IHSS</a:t>
            </a:r>
            <a:r>
              <a:rPr lang="ru-RU" dirty="0">
                <a:solidFill>
                  <a:schemeClr val="bg1"/>
                </a:solidFill>
              </a:rPr>
              <a:t> и программы «Личного ухода по </a:t>
            </a:r>
            <a:r>
              <a:rPr lang="ru-RU" dirty="0" err="1">
                <a:solidFill>
                  <a:schemeClr val="bg1"/>
                </a:solidFill>
              </a:rPr>
              <a:t>вэйверу</a:t>
            </a:r>
            <a:r>
              <a:rPr lang="ru-RU" dirty="0">
                <a:solidFill>
                  <a:schemeClr val="bg1"/>
                </a:solidFill>
              </a:rPr>
              <a:t>»</a:t>
            </a:r>
            <a:r>
              <a:rPr lang="en-US" dirty="0">
                <a:solidFill>
                  <a:schemeClr val="bg1"/>
                </a:solidFill>
              </a:rPr>
              <a:t> (WPCS). </a:t>
            </a:r>
          </a:p>
          <a:p>
            <a:endParaRPr lang="en-ID" dirty="0">
              <a:solidFill>
                <a:schemeClr val="bg1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33127" y="5307723"/>
            <a:ext cx="770556" cy="781072"/>
          </a:xfrm>
          <a:prstGeom prst="ellips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rved Down Arrow 70"/>
          <p:cNvSpPr/>
          <p:nvPr/>
        </p:nvSpPr>
        <p:spPr>
          <a:xfrm rot="5951798">
            <a:off x="-250813" y="3349695"/>
            <a:ext cx="4302778" cy="1160377"/>
          </a:xfrm>
          <a:prstGeom prst="curvedDownArrow">
            <a:avLst>
              <a:gd name="adj1" fmla="val 25000"/>
              <a:gd name="adj2" fmla="val 5196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b="7809"/>
          <a:stretch/>
        </p:blipFill>
        <p:spPr>
          <a:xfrm>
            <a:off x="70936" y="219145"/>
            <a:ext cx="3934383" cy="19530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434" y="1117958"/>
            <a:ext cx="3007059" cy="159983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8" y="2472537"/>
            <a:ext cx="1972516" cy="14774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0" y="2410362"/>
            <a:ext cx="1330178" cy="45476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45" y="5540138"/>
            <a:ext cx="930444" cy="2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1" y="353291"/>
            <a:ext cx="11139054" cy="5818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 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Включение геолокации на 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endParaRPr lang="en-GB" sz="4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Image of a pop up message asking you to allow ihss.ca.gov to know your location including the allow link and block link.">
            <a:extLst>
              <a:ext uri="{FF2B5EF4-FFF2-40B4-BE49-F238E27FC236}">
                <a16:creationId xmlns:a16="http://schemas.microsoft.com/office/drawing/2014/main" id="{6A7FC2F6-E3AD-42D1-A791-7C42950A4E7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79" y="1174514"/>
            <a:ext cx="9368287" cy="4587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135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67600" y="101277"/>
            <a:ext cx="9256800" cy="789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Экран ввода начала смены на 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ESP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4" name="Picture 13" descr="Image of the Electronic Services Portal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id="{6C984015-F8AB-4832-B832-F8B036055A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/>
        </p:blipFill>
        <p:spPr bwMode="auto">
          <a:xfrm>
            <a:off x="1101305" y="800582"/>
            <a:ext cx="9989389" cy="5078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017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Экран ввода начала смены на 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ESP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9" name="Picture 8" descr="Image of the Electronic Services Portal recipient selection screen for check-in including the select a Program Type, either IHSS or WPCS option, location selection, and check-in button.">
            <a:extLst>
              <a:ext uri="{FF2B5EF4-FFF2-40B4-BE49-F238E27FC236}">
                <a16:creationId xmlns:a16="http://schemas.microsoft.com/office/drawing/2014/main" id="{B234C3F4-01C3-46BB-BA03-3CB43CFAB72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17" b="353"/>
          <a:stretch/>
        </p:blipFill>
        <p:spPr bwMode="auto">
          <a:xfrm>
            <a:off x="1178943" y="1212011"/>
            <a:ext cx="9834114" cy="4433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76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7442" y="-67637"/>
            <a:ext cx="10894789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ESP: </a:t>
            </a:r>
            <a:r>
              <a:rPr kumimoji="0" lang="ru-RU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Окно подтверждения ввода начала смены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Image of a pop-up message asking the provider to confirm if they want to check in for the recipient on the check-in screen.">
            <a:extLst>
              <a:ext uri="{FF2B5EF4-FFF2-40B4-BE49-F238E27FC236}">
                <a16:creationId xmlns:a16="http://schemas.microsoft.com/office/drawing/2014/main" id="{8A27EE7F-E583-4354-99DF-1D790AB57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26" y="841930"/>
            <a:ext cx="10713056" cy="5269193"/>
          </a:xfrm>
          <a:prstGeom prst="rect">
            <a:avLst/>
          </a:prstGeom>
        </p:spPr>
      </p:pic>
      <p:pic>
        <p:nvPicPr>
          <p:cNvPr id="14" name="Picture 13" descr="Image of a pop up message asking you to confirm if you want to check-in for the recipient including the yes button and no button. ">
            <a:extLst>
              <a:ext uri="{FF2B5EF4-FFF2-40B4-BE49-F238E27FC236}">
                <a16:creationId xmlns:a16="http://schemas.microsoft.com/office/drawing/2014/main" id="{196690F5-7E3B-4DEE-85E2-69748C9A0E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1" y="1534105"/>
            <a:ext cx="5500255" cy="3789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40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 of the Electronic Services Portal check-in confirmation screen including the back to home button and the check-in another recipient button.">
            <a:extLst>
              <a:ext uri="{FF2B5EF4-FFF2-40B4-BE49-F238E27FC236}">
                <a16:creationId xmlns:a16="http://schemas.microsoft.com/office/drawing/2014/main" id="{3B6E8051-89C4-4844-957B-78611BE20D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3" b="298"/>
          <a:stretch/>
        </p:blipFill>
        <p:spPr bwMode="auto">
          <a:xfrm>
            <a:off x="1100567" y="934069"/>
            <a:ext cx="9990432" cy="4989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7923" y="101277"/>
            <a:ext cx="11076038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ESP: </a:t>
            </a: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Экран</a:t>
            </a:r>
            <a:r>
              <a:rPr kumimoji="0" lang="ru-RU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подтверждения ввода начала смены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09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5690" y="260003"/>
            <a:ext cx="11046542" cy="45042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 </a:t>
            </a:r>
            <a:r>
              <a:rPr lang="en-US" cap="none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dirty="0">
                <a:solidFill>
                  <a:srgbClr val="002060"/>
                </a:solidFill>
                <a:latin typeface="Calibri"/>
                <a:cs typeface="Calibri"/>
              </a:rPr>
              <a:t>Главная страница</a:t>
            </a:r>
            <a:r>
              <a:rPr lang="en-US" cap="none" dirty="0">
                <a:solidFill>
                  <a:srgbClr val="002060"/>
                </a:solidFill>
                <a:latin typeface="Calibri"/>
                <a:cs typeface="Calibri"/>
              </a:rPr>
              <a:t> ESP</a:t>
            </a:r>
            <a:r>
              <a:rPr lang="ru-RU" cap="none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cap="none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lang="ru-RU" cap="none" dirty="0">
                <a:solidFill>
                  <a:srgbClr val="002060"/>
                </a:solidFill>
                <a:latin typeface="Calibri"/>
                <a:cs typeface="Calibri"/>
              </a:rPr>
              <a:t>завершение смены</a:t>
            </a:r>
            <a:r>
              <a:rPr lang="en-US" cap="none" dirty="0">
                <a:solidFill>
                  <a:srgbClr val="002060"/>
                </a:solidFill>
                <a:latin typeface="Calibri"/>
                <a:cs typeface="Calibri"/>
              </a:rPr>
              <a:t>) </a:t>
            </a:r>
            <a:endParaRPr lang="en-GB" sz="3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Image of the main landing page with the check-in and check-out link.">
            <a:extLst>
              <a:ext uri="{FF2B5EF4-FFF2-40B4-BE49-F238E27FC236}">
                <a16:creationId xmlns:a16="http://schemas.microsoft.com/office/drawing/2014/main" id="{DDA0DCBB-B95A-4967-863D-4276278BAB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9" y="871982"/>
            <a:ext cx="7333961" cy="572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70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7" y="387307"/>
            <a:ext cx="10711204" cy="7012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ru-RU" sz="4900" dirty="0">
                <a:solidFill>
                  <a:srgbClr val="002060"/>
                </a:solidFill>
                <a:latin typeface="Calibri"/>
                <a:cs typeface="Calibri"/>
              </a:rPr>
              <a:t>З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авершени</a:t>
            </a:r>
            <a:r>
              <a:rPr lang="ru-RU" sz="4900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 смены на 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r>
              <a:rPr lang="ru-RU" sz="4900" cap="none" dirty="0">
                <a:solidFill>
                  <a:srgbClr val="002060"/>
                </a:solidFill>
                <a:latin typeface="Calibri"/>
                <a:cs typeface="Calibri"/>
              </a:rPr>
              <a:t> (1)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Image of the Electronic Services Portal  check-in and check out screen including the check in link and check out link.">
            <a:extLst>
              <a:ext uri="{FF2B5EF4-FFF2-40B4-BE49-F238E27FC236}">
                <a16:creationId xmlns:a16="http://schemas.microsoft.com/office/drawing/2014/main" id="{9BB5345A-7833-44E6-894B-7669D6B850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1088571"/>
            <a:ext cx="10101942" cy="4680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79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the Electronic Services Portal recipient selection screen for check-out including the location selection, input hours worked option, and the check-out button.">
            <a:extLst>
              <a:ext uri="{FF2B5EF4-FFF2-40B4-BE49-F238E27FC236}">
                <a16:creationId xmlns:a16="http://schemas.microsoft.com/office/drawing/2014/main" id="{3BBEB636-0EFF-441A-BFB0-8BE08D4F3E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"/>
          <a:stretch/>
        </p:blipFill>
        <p:spPr bwMode="auto">
          <a:xfrm>
            <a:off x="1130087" y="935529"/>
            <a:ext cx="9931826" cy="4986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 </a:t>
            </a:r>
            <a:r>
              <a:rPr lang="ru-RU" sz="4400" dirty="0">
                <a:solidFill>
                  <a:srgbClr val="002060"/>
                </a:solidFill>
                <a:latin typeface="Calibri"/>
                <a:cs typeface="Calibri"/>
              </a:rPr>
              <a:t>З</a:t>
            </a: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авершение смены на 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 (2)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0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the Electronic Services Portal recipient selection screen for check-out including the location selection, input hours worked option, and the check-out button.">
            <a:extLst>
              <a:ext uri="{FF2B5EF4-FFF2-40B4-BE49-F238E27FC236}">
                <a16:creationId xmlns:a16="http://schemas.microsoft.com/office/drawing/2014/main" id="{3BBEB636-0EFF-441A-BFB0-8BE08D4F3E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"/>
          <a:stretch/>
        </p:blipFill>
        <p:spPr bwMode="auto">
          <a:xfrm>
            <a:off x="1130087" y="935529"/>
            <a:ext cx="9931826" cy="4986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 </a:t>
            </a:r>
            <a:r>
              <a:rPr lang="ru-RU" sz="4400" dirty="0">
                <a:solidFill>
                  <a:srgbClr val="002060"/>
                </a:solidFill>
                <a:latin typeface="Calibri"/>
                <a:cs typeface="Calibri"/>
              </a:rPr>
              <a:t>З</a:t>
            </a: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авершение смены на 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ESP</a:t>
            </a: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 (3)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" name="Picture 1" descr="Image of a pop up message asking you to confirm if you want to check-out for the recipient including the yes button and no button.">
            <a:extLst>
              <a:ext uri="{FF2B5EF4-FFF2-40B4-BE49-F238E27FC236}">
                <a16:creationId xmlns:a16="http://schemas.microsoft.com/office/drawing/2014/main" id="{3DCD6153-0CF7-6D46-0672-87C78E68A5E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93" y="1301732"/>
            <a:ext cx="5440543" cy="3762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864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4968" y="-36203"/>
            <a:ext cx="11400503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Экран подтверждения завершения смены на 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 descr="Image of the Electronic Services Portal check-out confirmation screen including the back to home button and the check-out another recipient button.">
            <a:extLst>
              <a:ext uri="{FF2B5EF4-FFF2-40B4-BE49-F238E27FC236}">
                <a16:creationId xmlns:a16="http://schemas.microsoft.com/office/drawing/2014/main" id="{731FC63E-229D-4B34-A6DA-E04A160C59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93" y="847390"/>
            <a:ext cx="10058400" cy="516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8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r="10356"/>
          <a:stretch/>
        </p:blipFill>
        <p:spPr>
          <a:xfrm>
            <a:off x="-2" y="7202"/>
            <a:ext cx="12192002" cy="7273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C4EF3B-A932-4EDF-A720-EB126ADB7633}"/>
              </a:ext>
            </a:extLst>
          </p:cNvPr>
          <p:cNvSpPr/>
          <p:nvPr/>
        </p:nvSpPr>
        <p:spPr>
          <a:xfrm>
            <a:off x="0" y="0"/>
            <a:ext cx="12076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Кто подпадает под закон с новыми правилами</a:t>
            </a:r>
            <a:r>
              <a:rPr lang="en-ID" sz="4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EVV? </a:t>
            </a:r>
            <a:br>
              <a:rPr lang="en-ID" sz="4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</a:br>
            <a:r>
              <a:rPr lang="ru-RU" sz="4000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РАБОТНИКИ, НЕ ПРОЖИВАЮЩИЕ С КЛИЕНТАМИ</a:t>
            </a:r>
            <a:endParaRPr lang="en-ID" sz="4000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Freeform: Shape 22">
            <a:extLst>
              <a:ext uri="{FF2B5EF4-FFF2-40B4-BE49-F238E27FC236}">
                <a16:creationId xmlns:a16="http://schemas.microsoft.com/office/drawing/2014/main" id="{E99FF790-31F1-4C95-B359-DF73DC64DCAA}"/>
              </a:ext>
            </a:extLst>
          </p:cNvPr>
          <p:cNvSpPr/>
          <p:nvPr/>
        </p:nvSpPr>
        <p:spPr>
          <a:xfrm>
            <a:off x="7735198" y="3587486"/>
            <a:ext cx="4456802" cy="3270515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 flipH="1">
            <a:off x="6055981" y="1558103"/>
            <a:ext cx="146638" cy="55858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BB156-DF16-4331-B9A2-C478C76B35E8}"/>
              </a:ext>
            </a:extLst>
          </p:cNvPr>
          <p:cNvSpPr/>
          <p:nvPr/>
        </p:nvSpPr>
        <p:spPr>
          <a:xfrm>
            <a:off x="-2" y="1396380"/>
            <a:ext cx="3925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" y="669616"/>
            <a:ext cx="10086111" cy="45719"/>
            <a:chOff x="-2" y="669616"/>
            <a:chExt cx="11258918" cy="45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62DCAC-5371-4B8F-A0BC-2FF70D5C8BEC}"/>
                </a:ext>
              </a:extLst>
            </p:cNvPr>
            <p:cNvSpPr/>
            <p:nvPr/>
          </p:nvSpPr>
          <p:spPr>
            <a:xfrm rot="16200000">
              <a:off x="4380463" y="-3710849"/>
              <a:ext cx="45719" cy="880664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806647" y="681044"/>
              <a:ext cx="2452269" cy="22861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72FAD79E-1C64-4C84-A0B2-F08D841ECF05}"/>
              </a:ext>
            </a:extLst>
          </p:cNvPr>
          <p:cNvSpPr/>
          <p:nvPr/>
        </p:nvSpPr>
        <p:spPr>
          <a:xfrm>
            <a:off x="191128" y="2227377"/>
            <a:ext cx="5441717" cy="4247314"/>
          </a:xfrm>
          <a:prstGeom prst="roundRect">
            <a:avLst>
              <a:gd name="adj" fmla="val 6807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FF9D73FF-3014-4A0E-B526-257736526777}"/>
              </a:ext>
            </a:extLst>
          </p:cNvPr>
          <p:cNvSpPr/>
          <p:nvPr/>
        </p:nvSpPr>
        <p:spPr>
          <a:xfrm>
            <a:off x="6511056" y="2227377"/>
            <a:ext cx="5393890" cy="4247314"/>
          </a:xfrm>
          <a:prstGeom prst="roundRect">
            <a:avLst>
              <a:gd name="adj" fmla="val 6807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638989" y="1472253"/>
            <a:ext cx="4545994" cy="109491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НЕ ПОДПАДАЮТ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Работники, проживающие с клиентами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6698693" y="1472252"/>
            <a:ext cx="4782305" cy="1094919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bg1"/>
                </a:solidFill>
              </a:rPr>
              <a:t>ПОДПАДАЮТ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</a:rPr>
              <a:t>Работники, не проживающие с клиентами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2D764A-7DBD-484F-89D8-86839D56E3E5}"/>
              </a:ext>
            </a:extLst>
          </p:cNvPr>
          <p:cNvCxnSpPr/>
          <p:nvPr/>
        </p:nvCxnSpPr>
        <p:spPr>
          <a:xfrm>
            <a:off x="0" y="1258450"/>
            <a:ext cx="4706754" cy="19286"/>
          </a:xfrm>
          <a:prstGeom prst="line">
            <a:avLst/>
          </a:prstGeom>
          <a:ln w="412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8" y="2567170"/>
            <a:ext cx="4193912" cy="3720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3" y="4440466"/>
            <a:ext cx="1998493" cy="82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41" y="4688510"/>
            <a:ext cx="1723053" cy="17230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flipH="1">
            <a:off x="8806657" y="3774341"/>
            <a:ext cx="1482407" cy="2402454"/>
            <a:chOff x="18660" y="1032403"/>
            <a:chExt cx="2415051" cy="3683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0" y="1032403"/>
              <a:ext cx="2415051" cy="36839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35781" y="2685448"/>
              <a:ext cx="423512" cy="43313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76294" y="4300154"/>
            <a:ext cx="1663524" cy="17860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39818" y="3798256"/>
            <a:ext cx="1547175" cy="235344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690290" y="3893833"/>
            <a:ext cx="65608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8" y="2567170"/>
            <a:ext cx="4505651" cy="37206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57"/>
          <a:stretch/>
        </p:blipFill>
        <p:spPr>
          <a:xfrm flipH="1">
            <a:off x="10597501" y="2919670"/>
            <a:ext cx="1277213" cy="35376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458" b="23383"/>
          <a:stretch/>
        </p:blipFill>
        <p:spPr>
          <a:xfrm>
            <a:off x="9957492" y="2518219"/>
            <a:ext cx="1840673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F918C-5E86-4E80-A5E3-96F04D02B6C3}"/>
              </a:ext>
            </a:extLst>
          </p:cNvPr>
          <p:cNvSpPr/>
          <p:nvPr/>
        </p:nvSpPr>
        <p:spPr>
          <a:xfrm>
            <a:off x="4792207" y="259280"/>
            <a:ext cx="26836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Обзор</a:t>
            </a:r>
            <a:endParaRPr lang="en-ID" sz="6000" b="1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698" y="6285564"/>
            <a:ext cx="1765663" cy="416801"/>
          </a:xfrm>
          <a:prstGeom prst="rect">
            <a:avLst/>
          </a:prstGeom>
        </p:spPr>
      </p:pic>
      <p:pic>
        <p:nvPicPr>
          <p:cNvPr id="2050" name="Picture 2" descr="Free vector business background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87" y="1424295"/>
            <a:ext cx="4861269" cy="486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BE85B016-DAFB-4EEB-7F25-9DCCDC33B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36" y="1424295"/>
            <a:ext cx="4877528" cy="486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cap="none" dirty="0">
                <a:solidFill>
                  <a:srgbClr val="002060"/>
                </a:solidFill>
                <a:latin typeface="Calibri"/>
                <a:cs typeface="Calibri"/>
              </a:rPr>
              <a:t>Где я могу получить помощь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?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627" y="1248032"/>
            <a:ext cx="10676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АДМ. ОКРУГА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866-376-7066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ru-RU" sz="2400" b="1" dirty="0"/>
              <a:t>ВАШ ПРОФСОЮЗ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0442" y="3687710"/>
            <a:ext cx="277615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ЦЕНТР ПОДДЕРЖКИ</a:t>
            </a:r>
          </a:p>
          <a:p>
            <a:pPr algn="ctr"/>
            <a:r>
              <a:rPr lang="ru-RU" sz="2400" dirty="0"/>
              <a:t>ЧЛЕНОВ ПРОФОСЮЗА</a:t>
            </a:r>
            <a:r>
              <a:rPr lang="en-US" sz="2400" dirty="0"/>
              <a:t>  </a:t>
            </a:r>
          </a:p>
          <a:p>
            <a:pPr algn="ctr"/>
            <a:r>
              <a:rPr lang="ru-RU" sz="2400" dirty="0"/>
              <a:t>Понедельник</a:t>
            </a:r>
            <a:r>
              <a:rPr lang="en-US" sz="2400" dirty="0"/>
              <a:t> – </a:t>
            </a:r>
            <a:r>
              <a:rPr lang="ru-RU" sz="2400" dirty="0"/>
              <a:t>Пятница</a:t>
            </a:r>
            <a:endParaRPr lang="en-US" sz="2400" dirty="0"/>
          </a:p>
          <a:p>
            <a:pPr algn="ctr"/>
            <a:r>
              <a:rPr lang="ru-RU" sz="2400" dirty="0"/>
              <a:t>С 7</a:t>
            </a:r>
            <a:r>
              <a:rPr lang="en-US" sz="2400" dirty="0"/>
              <a:t>:00 </a:t>
            </a:r>
            <a:r>
              <a:rPr lang="ru-RU" sz="2400" dirty="0"/>
              <a:t>до 19</a:t>
            </a:r>
            <a:r>
              <a:rPr lang="en-US" sz="2400" dirty="0"/>
              <a:t>:00</a:t>
            </a:r>
          </a:p>
          <a:p>
            <a:pPr algn="ctr"/>
            <a:r>
              <a:rPr lang="en-US" sz="2400" dirty="0"/>
              <a:t>(855) 810-2015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08993" y="3687710"/>
            <a:ext cx="34804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ru-RU" sz="2400" dirty="0"/>
              <a:t>Представитель профсоюза</a:t>
            </a:r>
            <a:endParaRPr lang="en-US" sz="2400" dirty="0"/>
          </a:p>
          <a:p>
            <a:pPr algn="ctr"/>
            <a:r>
              <a:rPr lang="en-US" dirty="0"/>
              <a:t>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____________________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8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51448" y="3873841"/>
            <a:ext cx="9213274" cy="2553786"/>
          </a:xfrm>
          <a:custGeom>
            <a:avLst/>
            <a:gdLst>
              <a:gd name="connsiteX0" fmla="*/ 154261 w 9213274"/>
              <a:gd name="connsiteY0" fmla="*/ 312566 h 2553786"/>
              <a:gd name="connsiteX1" fmla="*/ 502131 w 9213274"/>
              <a:gd name="connsiteY1" fmla="*/ 352322 h 2553786"/>
              <a:gd name="connsiteX2" fmla="*/ 34992 w 9213274"/>
              <a:gd name="connsiteY2" fmla="*/ 2022096 h 2553786"/>
              <a:gd name="connsiteX3" fmla="*/ 1635192 w 9213274"/>
              <a:gd name="connsiteY3" fmla="*/ 2161244 h 2553786"/>
              <a:gd name="connsiteX4" fmla="*/ 1824035 w 9213274"/>
              <a:gd name="connsiteY4" fmla="*/ 322505 h 2553786"/>
              <a:gd name="connsiteX5" fmla="*/ 3245331 w 9213274"/>
              <a:gd name="connsiteY5" fmla="*/ 183357 h 2553786"/>
              <a:gd name="connsiteX6" fmla="*/ 3314905 w 9213274"/>
              <a:gd name="connsiteY6" fmla="*/ 2230818 h 2553786"/>
              <a:gd name="connsiteX7" fmla="*/ 4984679 w 9213274"/>
              <a:gd name="connsiteY7" fmla="*/ 2389844 h 2553786"/>
              <a:gd name="connsiteX8" fmla="*/ 4875348 w 9213274"/>
              <a:gd name="connsiteY8" fmla="*/ 650496 h 2553786"/>
              <a:gd name="connsiteX9" fmla="*/ 7032140 w 9213274"/>
              <a:gd name="connsiteY9" fmla="*/ 352322 h 2553786"/>
              <a:gd name="connsiteX10" fmla="*/ 6982444 w 9213274"/>
              <a:gd name="connsiteY10" fmla="*/ 1733861 h 2553786"/>
              <a:gd name="connsiteX11" fmla="*/ 9039844 w 9213274"/>
              <a:gd name="connsiteY11" fmla="*/ 2379905 h 2553786"/>
              <a:gd name="connsiteX12" fmla="*/ 9109418 w 9213274"/>
              <a:gd name="connsiteY12" fmla="*/ 1276661 h 2553786"/>
              <a:gd name="connsiteX13" fmla="*/ 9139235 w 9213274"/>
              <a:gd name="connsiteY13" fmla="*/ 1276661 h 255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13274" h="2553786">
                <a:moveTo>
                  <a:pt x="154261" y="312566"/>
                </a:moveTo>
                <a:cubicBezTo>
                  <a:pt x="338135" y="189983"/>
                  <a:pt x="522009" y="67400"/>
                  <a:pt x="502131" y="352322"/>
                </a:cubicBezTo>
                <a:cubicBezTo>
                  <a:pt x="482253" y="637244"/>
                  <a:pt x="-153852" y="1720609"/>
                  <a:pt x="34992" y="2022096"/>
                </a:cubicBezTo>
                <a:cubicBezTo>
                  <a:pt x="223836" y="2323583"/>
                  <a:pt x="1337018" y="2444509"/>
                  <a:pt x="1635192" y="2161244"/>
                </a:cubicBezTo>
                <a:cubicBezTo>
                  <a:pt x="1933366" y="1877979"/>
                  <a:pt x="1555679" y="652153"/>
                  <a:pt x="1824035" y="322505"/>
                </a:cubicBezTo>
                <a:cubicBezTo>
                  <a:pt x="2092392" y="-7143"/>
                  <a:pt x="2996853" y="-134695"/>
                  <a:pt x="3245331" y="183357"/>
                </a:cubicBezTo>
                <a:cubicBezTo>
                  <a:pt x="3493809" y="501409"/>
                  <a:pt x="3025014" y="1863070"/>
                  <a:pt x="3314905" y="2230818"/>
                </a:cubicBezTo>
                <a:cubicBezTo>
                  <a:pt x="3604796" y="2598566"/>
                  <a:pt x="4724605" y="2653231"/>
                  <a:pt x="4984679" y="2389844"/>
                </a:cubicBezTo>
                <a:cubicBezTo>
                  <a:pt x="5244753" y="2126457"/>
                  <a:pt x="4534105" y="990083"/>
                  <a:pt x="4875348" y="650496"/>
                </a:cubicBezTo>
                <a:cubicBezTo>
                  <a:pt x="5216591" y="310909"/>
                  <a:pt x="6680957" y="171761"/>
                  <a:pt x="7032140" y="352322"/>
                </a:cubicBezTo>
                <a:cubicBezTo>
                  <a:pt x="7383323" y="532883"/>
                  <a:pt x="6647827" y="1395930"/>
                  <a:pt x="6982444" y="1733861"/>
                </a:cubicBezTo>
                <a:cubicBezTo>
                  <a:pt x="7317061" y="2071792"/>
                  <a:pt x="8685348" y="2456105"/>
                  <a:pt x="9039844" y="2379905"/>
                </a:cubicBezTo>
                <a:cubicBezTo>
                  <a:pt x="9394340" y="2303705"/>
                  <a:pt x="9092853" y="1460535"/>
                  <a:pt x="9109418" y="1276661"/>
                </a:cubicBezTo>
                <a:cubicBezTo>
                  <a:pt x="9125983" y="1092787"/>
                  <a:pt x="9132609" y="1184724"/>
                  <a:pt x="9139235" y="1276661"/>
                </a:cubicBezTo>
              </a:path>
            </a:pathLst>
          </a:custGeom>
          <a:noFill/>
          <a:ln w="4762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r="51125"/>
          <a:stretch/>
        </p:blipFill>
        <p:spPr>
          <a:xfrm rot="5400000">
            <a:off x="5280323" y="-5210962"/>
            <a:ext cx="1770077" cy="121920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D1A419-5D49-4524-9EB3-6B988EDD2AD9}"/>
              </a:ext>
            </a:extLst>
          </p:cNvPr>
          <p:cNvGrpSpPr/>
          <p:nvPr/>
        </p:nvGrpSpPr>
        <p:grpSpPr>
          <a:xfrm>
            <a:off x="327356" y="511352"/>
            <a:ext cx="11546682" cy="1323439"/>
            <a:chOff x="941744" y="5298891"/>
            <a:chExt cx="4515279" cy="14715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293514-531A-40ED-A282-16F8ABDE0364}"/>
                </a:ext>
              </a:extLst>
            </p:cNvPr>
            <p:cNvSpPr/>
            <p:nvPr/>
          </p:nvSpPr>
          <p:spPr>
            <a:xfrm>
              <a:off x="941744" y="5298891"/>
              <a:ext cx="4492001" cy="1471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Вопросы на засыпку</a:t>
              </a:r>
              <a:r>
                <a:rPr lang="en-ID" sz="8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!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F3F7C1-D641-4A06-AD4B-24F5BD72808A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180255" y="3209098"/>
            <a:ext cx="2061500" cy="1446643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На кого это </a:t>
            </a:r>
            <a:r>
              <a:rPr lang="ru-RU" b="1" spc="300" dirty="0" err="1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распрост-раняется</a:t>
            </a:r>
            <a:endParaRPr lang="en-ID" b="1" spc="3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2650960" y="3486913"/>
            <a:ext cx="2339973" cy="1168828"/>
          </a:xfrm>
          <a:prstGeom prst="roundRect">
            <a:avLst>
              <a:gd name="adj" fmla="val 40528"/>
            </a:avLst>
          </a:prstGeom>
          <a:solidFill>
            <a:srgbClr val="AA9FC5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Должны ли мы подчиняться</a:t>
            </a:r>
            <a:r>
              <a:rPr lang="en-ID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4286442" y="5258799"/>
            <a:ext cx="1952126" cy="116882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Какие у нас варианты</a:t>
            </a:r>
            <a:r>
              <a:rPr lang="en-ID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5890445" y="3486913"/>
            <a:ext cx="2488251" cy="1446643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Приведите пример работы «в общине»</a:t>
            </a:r>
            <a:r>
              <a:rPr lang="en-ID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891375" y="5258799"/>
            <a:ext cx="2205786" cy="1168828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Есть ли наказания</a:t>
            </a:r>
            <a:r>
              <a:rPr lang="en-ID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9499492" y="3486913"/>
            <a:ext cx="2527921" cy="1950706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Где мы можем получить помощь</a:t>
            </a:r>
            <a:r>
              <a:rPr lang="en-ID" b="1" spc="3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38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7415372" y="5457402"/>
            <a:ext cx="2063769" cy="1355168"/>
          </a:xfrm>
          <a:prstGeom prst="roundRect">
            <a:avLst>
              <a:gd name="adj" fmla="val 40528"/>
            </a:avLst>
          </a:prstGeom>
          <a:solidFill>
            <a:srgbClr val="AA9FC5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Меняется ли что-то для моего клиента</a:t>
            </a:r>
            <a:r>
              <a:rPr lang="en-ID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19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F918C-5E86-4E80-A5E3-96F04D02B6C3}"/>
              </a:ext>
            </a:extLst>
          </p:cNvPr>
          <p:cNvSpPr/>
          <p:nvPr/>
        </p:nvSpPr>
        <p:spPr>
          <a:xfrm>
            <a:off x="3914877" y="2261075"/>
            <a:ext cx="4492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Вопросы</a:t>
            </a:r>
            <a:r>
              <a:rPr lang="en-ID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698" y="6285564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4943" b="4943"/>
          <a:stretch>
            <a:fillRect/>
          </a:stretch>
        </p:blipFill>
        <p:spPr>
          <a:xfrm>
            <a:off x="2496067" y="4320921"/>
            <a:ext cx="7858896" cy="21026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0D8DAD4-9B48-4570-BDF4-02167CF38715}"/>
              </a:ext>
            </a:extLst>
          </p:cNvPr>
          <p:cNvGrpSpPr/>
          <p:nvPr/>
        </p:nvGrpSpPr>
        <p:grpSpPr>
          <a:xfrm>
            <a:off x="611857" y="506503"/>
            <a:ext cx="10923554" cy="2862322"/>
            <a:chOff x="992318" y="5339679"/>
            <a:chExt cx="4547002" cy="28623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8C4582-B237-4291-95CE-360AF7EF0F2F}"/>
                </a:ext>
              </a:extLst>
            </p:cNvPr>
            <p:cNvSpPr/>
            <p:nvPr/>
          </p:nvSpPr>
          <p:spPr>
            <a:xfrm>
              <a:off x="1047319" y="5339679"/>
              <a:ext cx="449200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6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Это обучение предоставлено вам от членов профсоюза </a:t>
              </a:r>
            </a:p>
            <a:p>
              <a:pPr algn="ctr"/>
              <a:r>
                <a:rPr lang="en-ID" sz="6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SEIU 2015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E65EDB-924D-4C65-B782-1F4B1AB9D0E3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72861" y="4814347"/>
            <a:ext cx="4291505" cy="696395"/>
            <a:chOff x="1272861" y="4949257"/>
            <a:chExt cx="4291505" cy="6963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9B5B1B-22DB-4055-ADB0-D6F860BC68B2}"/>
                </a:ext>
              </a:extLst>
            </p:cNvPr>
            <p:cNvSpPr/>
            <p:nvPr/>
          </p:nvSpPr>
          <p:spPr>
            <a:xfrm>
              <a:off x="1272861" y="5368653"/>
              <a:ext cx="42915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0BD2B7-6DFF-4515-BFED-36D7633A4967}"/>
                </a:ext>
              </a:extLst>
            </p:cNvPr>
            <p:cNvSpPr/>
            <p:nvPr/>
          </p:nvSpPr>
          <p:spPr>
            <a:xfrm>
              <a:off x="1272861" y="4949257"/>
              <a:ext cx="42915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2000" b="1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822" y="608197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cap="none" dirty="0">
                <a:solidFill>
                  <a:srgbClr val="002060"/>
                </a:solidFill>
                <a:latin typeface="Calibri"/>
                <a:cs typeface="Calibri"/>
              </a:rPr>
              <a:t>ПРИСОЕДИНИТЕСЬ К</a:t>
            </a:r>
            <a:r>
              <a:rPr lang="en-US" sz="4400" b="1" cap="none" dirty="0">
                <a:solidFill>
                  <a:srgbClr val="002060"/>
                </a:solidFill>
                <a:latin typeface="Calibri"/>
                <a:cs typeface="Calibri"/>
              </a:rPr>
              <a:t> SEIU 2015 </a:t>
            </a:r>
            <a:r>
              <a:rPr lang="ru-RU" sz="4400" b="1" cap="none" dirty="0">
                <a:solidFill>
                  <a:srgbClr val="002060"/>
                </a:solidFill>
                <a:latin typeface="Calibri"/>
                <a:cs typeface="Calibri"/>
              </a:rPr>
              <a:t>СЕГОДНЯ</a:t>
            </a:r>
            <a:endParaRPr kumimoji="0" lang="en-US" sz="4400" b="1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85490-4F55-427D-9043-ED54C9F89F14}"/>
              </a:ext>
            </a:extLst>
          </p:cNvPr>
          <p:cNvSpPr/>
          <p:nvPr/>
        </p:nvSpPr>
        <p:spPr>
          <a:xfrm>
            <a:off x="1742524" y="1503628"/>
            <a:ext cx="3202283" cy="1073427"/>
          </a:xfrm>
          <a:prstGeom prst="rect">
            <a:avLst/>
          </a:prstGeom>
          <a:solidFill>
            <a:srgbClr val="7030A0">
              <a:alpha val="68000"/>
            </a:srgbClr>
          </a:solidFill>
          <a:ln>
            <a:noFill/>
          </a:ln>
          <a:effectLst>
            <a:outerShdw blurRad="584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КТО МЫ</a:t>
            </a:r>
            <a:endParaRPr lang="en-ID" dirty="0"/>
          </a:p>
        </p:txBody>
      </p:sp>
      <p:pic>
        <p:nvPicPr>
          <p:cNvPr id="5" name="Picture Placeholder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95" b="6895"/>
          <a:stretch>
            <a:fillRect/>
          </a:stretch>
        </p:blipFill>
        <p:spPr>
          <a:xfrm>
            <a:off x="1683871" y="2759187"/>
            <a:ext cx="3319588" cy="331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85254" y="2577055"/>
            <a:ext cx="5869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Вы не одни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Сделайте вклад в себя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Мы сильнее вместе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Мы не сможем победить без вас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881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1B9997-F0F8-496C-AC8C-E33E5CB14B21}"/>
              </a:ext>
            </a:extLst>
          </p:cNvPr>
          <p:cNvGrpSpPr/>
          <p:nvPr/>
        </p:nvGrpSpPr>
        <p:grpSpPr>
          <a:xfrm>
            <a:off x="539645" y="920151"/>
            <a:ext cx="11112704" cy="1015663"/>
            <a:chOff x="965022" y="5107385"/>
            <a:chExt cx="4492001" cy="10156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D823E3-AE12-485F-8E00-F6BCFC04C2B6}"/>
                </a:ext>
              </a:extLst>
            </p:cNvPr>
            <p:cNvSpPr/>
            <p:nvPr/>
          </p:nvSpPr>
          <p:spPr>
            <a:xfrm>
              <a:off x="965022" y="5107385"/>
              <a:ext cx="44920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6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Спасибо</a:t>
              </a:r>
              <a:r>
                <a:rPr lang="en-ID" sz="6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!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FD1471-5E62-4D97-A760-435A95523ABF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solidFill>
                  <a:prstClr val="black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412FC2C9-5ABF-4DB3-9041-A0C6479045B3}"/>
              </a:ext>
            </a:extLst>
          </p:cNvPr>
          <p:cNvSpPr/>
          <p:nvPr/>
        </p:nvSpPr>
        <p:spPr>
          <a:xfrm>
            <a:off x="3998843" y="2127086"/>
            <a:ext cx="4194313" cy="3248835"/>
          </a:xfrm>
          <a:prstGeom prst="roundRect">
            <a:avLst>
              <a:gd name="adj" fmla="val 12824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9F2D17-4700-4809-8AF4-E372FF09E96F}"/>
              </a:ext>
            </a:extLst>
          </p:cNvPr>
          <p:cNvSpPr/>
          <p:nvPr/>
        </p:nvSpPr>
        <p:spPr>
          <a:xfrm>
            <a:off x="3998843" y="4013786"/>
            <a:ext cx="419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3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Центр поддержки</a:t>
            </a:r>
            <a:endParaRPr lang="en-ID" sz="2400" b="1" spc="3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754055-578D-4659-93A5-263137D7B2F6}"/>
              </a:ext>
            </a:extLst>
          </p:cNvPr>
          <p:cNvSpPr/>
          <p:nvPr/>
        </p:nvSpPr>
        <p:spPr>
          <a:xfrm>
            <a:off x="4835259" y="4490840"/>
            <a:ext cx="252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855-810-2015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F5DE08-A67D-4583-96DC-3C9AB6D95D2B}"/>
              </a:ext>
            </a:extLst>
          </p:cNvPr>
          <p:cNvSpPr/>
          <p:nvPr/>
        </p:nvSpPr>
        <p:spPr>
          <a:xfrm>
            <a:off x="4559410" y="2283631"/>
            <a:ext cx="3073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800" b="1" spc="300" dirty="0">
                <a:solidFill>
                  <a:srgbClr val="7030A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SEIU2015.ORG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928" y="3232692"/>
            <a:ext cx="1765663" cy="4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246" y="4152077"/>
            <a:ext cx="4810530" cy="2705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61" y="4705340"/>
            <a:ext cx="2300005" cy="2152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887390-6798-42FD-9C98-C4EF3EA0AA10}"/>
              </a:ext>
            </a:extLst>
          </p:cNvPr>
          <p:cNvGrpSpPr/>
          <p:nvPr/>
        </p:nvGrpSpPr>
        <p:grpSpPr>
          <a:xfrm>
            <a:off x="0" y="185449"/>
            <a:ext cx="11740437" cy="3659644"/>
            <a:chOff x="-641660" y="1988134"/>
            <a:chExt cx="7415162" cy="36596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7BDC95-947C-4520-B87C-89C988DF39CC}"/>
                </a:ext>
              </a:extLst>
            </p:cNvPr>
            <p:cNvSpPr/>
            <p:nvPr/>
          </p:nvSpPr>
          <p:spPr>
            <a:xfrm>
              <a:off x="-641660" y="1988134"/>
              <a:ext cx="7415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Само-</a:t>
              </a:r>
              <a:r>
                <a:rPr lang="ru-RU" sz="3600" b="1" dirty="0" err="1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сертифицикация</a:t>
              </a:r>
              <a:r>
                <a:rPr lang="ru-RU" sz="36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 для проживающих с клиентами</a:t>
              </a:r>
              <a:endParaRPr lang="en-ID" sz="36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CBDB75-F4A6-4E9D-A04C-CD4430AD61C0}"/>
                </a:ext>
              </a:extLst>
            </p:cNvPr>
            <p:cNvSpPr/>
            <p:nvPr/>
          </p:nvSpPr>
          <p:spPr>
            <a:xfrm>
              <a:off x="992318" y="5370779"/>
              <a:ext cx="44647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8419B-3A2A-471B-8160-8663984BF59B}"/>
              </a:ext>
            </a:extLst>
          </p:cNvPr>
          <p:cNvSpPr/>
          <p:nvPr/>
        </p:nvSpPr>
        <p:spPr>
          <a:xfrm>
            <a:off x="330660" y="870133"/>
            <a:ext cx="5746868" cy="4957461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/>
              <a:t>Заполните бланк</a:t>
            </a:r>
            <a:r>
              <a:rPr lang="en-US" dirty="0"/>
              <a:t> SOC 2298 (</a:t>
            </a:r>
            <a:r>
              <a:rPr lang="ru-RU" dirty="0"/>
              <a:t>Бланк само-сертификации для проживающих с клиентом работников для исключения из уплаты налогов штата  и федерального налога</a:t>
            </a:r>
            <a:r>
              <a:rPr lang="en-US" dirty="0"/>
              <a:t>).</a:t>
            </a:r>
          </a:p>
          <a:p>
            <a:pPr algn="ctr"/>
            <a:r>
              <a:rPr lang="ru-RU" dirty="0"/>
              <a:t>Найти этот бланк</a:t>
            </a:r>
            <a:r>
              <a:rPr lang="en-US" dirty="0"/>
              <a:t>: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(</a:t>
            </a:r>
            <a:r>
              <a:rPr lang="ru-RU" dirty="0"/>
              <a:t>Перейдите вниз, к странице «Как мне получить исключение из </a:t>
            </a:r>
            <a:r>
              <a:rPr lang="en-US" dirty="0"/>
              <a:t>FIT </a:t>
            </a:r>
            <a:r>
              <a:rPr lang="ru-RU" dirty="0"/>
              <a:t>и</a:t>
            </a:r>
            <a:r>
              <a:rPr lang="en-US" dirty="0"/>
              <a:t> SIT?</a:t>
            </a:r>
            <a:r>
              <a:rPr lang="ru-RU" dirty="0"/>
              <a:t>»</a:t>
            </a:r>
            <a:r>
              <a:rPr lang="en-US" dirty="0"/>
              <a:t>) </a:t>
            </a:r>
          </a:p>
          <a:p>
            <a:pPr algn="ctr"/>
            <a:endParaRPr lang="en-US" dirty="0"/>
          </a:p>
          <a:p>
            <a:pPr algn="ctr"/>
            <a:endParaRPr lang="en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54FE4D-C5A3-45C4-89F8-F6AF5F11518C}"/>
              </a:ext>
            </a:extLst>
          </p:cNvPr>
          <p:cNvSpPr/>
          <p:nvPr/>
        </p:nvSpPr>
        <p:spPr>
          <a:xfrm>
            <a:off x="6251378" y="831780"/>
            <a:ext cx="5661983" cy="4739097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ctr"/>
            <a:r>
              <a:rPr lang="ru-RU" dirty="0">
                <a:solidFill>
                  <a:srgbClr val="7030A0"/>
                </a:solidFill>
              </a:rPr>
              <a:t>Кроме того, система потребует заполнить данные на каждый период оплаты, если вы проживаете с клиентом. Вы сможете изменить это для каждого периода оплаты</a:t>
            </a:r>
          </a:p>
          <a:p>
            <a:pPr algn="ctr"/>
            <a:endParaRPr lang="en-ID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181" y="2603570"/>
            <a:ext cx="2262977" cy="226297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686403" y="5336201"/>
            <a:ext cx="879419" cy="837115"/>
          </a:xfrm>
          <a:prstGeom prst="ellipse">
            <a:avLst/>
          </a:prstGeom>
          <a:noFill/>
          <a:ln w="444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102" b="19069"/>
          <a:stretch/>
        </p:blipFill>
        <p:spPr>
          <a:xfrm>
            <a:off x="5880430" y="2005242"/>
            <a:ext cx="6190668" cy="3203244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5" idx="0"/>
          </p:cNvCxnSpPr>
          <p:nvPr/>
        </p:nvCxnSpPr>
        <p:spPr>
          <a:xfrm flipV="1">
            <a:off x="8126113" y="4403035"/>
            <a:ext cx="332152" cy="933166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52592" y="2114894"/>
            <a:ext cx="5046345" cy="2329082"/>
            <a:chOff x="6452592" y="2073953"/>
            <a:chExt cx="5046345" cy="23290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2592" y="2073953"/>
              <a:ext cx="5046345" cy="23290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r="-6453"/>
            <a:stretch/>
          </p:blipFill>
          <p:spPr>
            <a:xfrm>
              <a:off x="8357093" y="3139806"/>
              <a:ext cx="763758" cy="98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4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>
            <a:off x="0" y="0"/>
            <a:ext cx="1799925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4EF3B-A932-4EDF-A720-EB126ADB7633}"/>
              </a:ext>
            </a:extLst>
          </p:cNvPr>
          <p:cNvSpPr/>
          <p:nvPr/>
        </p:nvSpPr>
        <p:spPr>
          <a:xfrm>
            <a:off x="3174938" y="116673"/>
            <a:ext cx="6462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Что мы знаем точно</a:t>
            </a:r>
            <a:endParaRPr lang="en-ID" sz="4400" b="1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BB156-DF16-4331-B9A2-C478C76B35E8}"/>
              </a:ext>
            </a:extLst>
          </p:cNvPr>
          <p:cNvSpPr/>
          <p:nvPr/>
        </p:nvSpPr>
        <p:spPr>
          <a:xfrm>
            <a:off x="1905766" y="886114"/>
            <a:ext cx="913361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Если вы</a:t>
            </a:r>
            <a:r>
              <a:rPr lang="en-US" sz="2800" dirty="0"/>
              <a:t> </a:t>
            </a:r>
            <a:r>
              <a:rPr lang="ru-RU" sz="2800" b="1" u="sng" dirty="0"/>
              <a:t>НЕ ЖИВЕТЕ</a:t>
            </a:r>
            <a:r>
              <a:rPr lang="en-US" sz="2800" dirty="0"/>
              <a:t> </a:t>
            </a:r>
            <a:r>
              <a:rPr lang="ru-RU" sz="2800" dirty="0"/>
              <a:t>с вашим клиентом</a:t>
            </a:r>
            <a:r>
              <a:rPr lang="en-US" sz="2800" dirty="0"/>
              <a:t> – </a:t>
            </a:r>
            <a:r>
              <a:rPr lang="ru-RU" sz="2800" dirty="0"/>
              <a:t>вы </a:t>
            </a:r>
            <a:r>
              <a:rPr lang="ru-RU" sz="2800" u="sng" dirty="0"/>
              <a:t>ДОЛЖНЫ</a:t>
            </a:r>
            <a:r>
              <a:rPr lang="ru-RU" sz="2800" dirty="0"/>
              <a:t> заполнять </a:t>
            </a:r>
            <a:r>
              <a:rPr lang="en-US" sz="2800" dirty="0"/>
              <a:t>EVV.</a:t>
            </a:r>
            <a:endParaRPr lang="en-US" sz="28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EVV </a:t>
            </a:r>
            <a:r>
              <a:rPr lang="ru-RU" sz="2800" dirty="0"/>
              <a:t>является требованием для работы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ea typeface="Lato" panose="020F0502020204030203" pitchFamily="34" charset="0"/>
                <a:cs typeface="Calibri" panose="020F0502020204030204" pitchFamily="34" charset="0"/>
              </a:rPr>
              <a:t>В одобрении вашего табеля рабочего времени клиентом ничего не меняется</a:t>
            </a:r>
            <a:r>
              <a:rPr lang="en-US" sz="2800" dirty="0">
                <a:ea typeface="Lato" panose="020F0502020204030203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ea typeface="Lato" panose="020F0502020204030203" pitchFamily="34" charset="0"/>
                <a:cs typeface="Calibri" panose="020F0502020204030204" pitchFamily="34" charset="0"/>
              </a:rPr>
              <a:t>Вы все еще должны заполнять свой табель</a:t>
            </a:r>
            <a:r>
              <a:rPr lang="en-US" sz="2800" dirty="0">
                <a:ea typeface="Lato" panose="020F0502020204030203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За ошибки по внесению данных в систему </a:t>
            </a:r>
            <a:r>
              <a:rPr lang="en-US" sz="2800" dirty="0"/>
              <a:t>EVV</a:t>
            </a:r>
            <a:r>
              <a:rPr lang="ru-RU" sz="2800" dirty="0"/>
              <a:t> нет штрафов.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>
            <a:off x="11145223" y="0"/>
            <a:ext cx="51228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9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>
            <a:off x="1840400" y="247135"/>
            <a:ext cx="264494" cy="6858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4EF3B-A932-4EDF-A720-EB126ADB7633}"/>
              </a:ext>
            </a:extLst>
          </p:cNvPr>
          <p:cNvSpPr/>
          <p:nvPr/>
        </p:nvSpPr>
        <p:spPr>
          <a:xfrm>
            <a:off x="2997457" y="227221"/>
            <a:ext cx="73233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Как соблюдать правила</a:t>
            </a:r>
            <a:r>
              <a:rPr lang="en-ID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EVV</a:t>
            </a:r>
          </a:p>
          <a:p>
            <a:pPr algn="ctr"/>
            <a:r>
              <a:rPr lang="ru-RU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по вводу начала и завершения смены</a:t>
            </a:r>
            <a:endParaRPr lang="en-ID" sz="4400" b="1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987" b="19069"/>
          <a:stretch/>
        </p:blipFill>
        <p:spPr>
          <a:xfrm>
            <a:off x="2383407" y="2464056"/>
            <a:ext cx="6696202" cy="4071030"/>
          </a:xfrm>
          <a:prstGeom prst="rect">
            <a:avLst/>
          </a:prstGeom>
        </p:spPr>
      </p:pic>
      <p:pic>
        <p:nvPicPr>
          <p:cNvPr id="15" name="Picture 14" descr="Image of the Electronic Services Portal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id="{6C984015-F8AB-4832-B832-F8B036055A1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" b="1133"/>
          <a:stretch/>
        </p:blipFill>
        <p:spPr bwMode="auto">
          <a:xfrm>
            <a:off x="3286599" y="2767914"/>
            <a:ext cx="5043063" cy="2713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90985" y="3841971"/>
            <a:ext cx="3104846" cy="2106052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«Дом» относится к дому, где клиент зарегистрирован в администрации округа</a:t>
            </a:r>
            <a:r>
              <a:rPr lang="en-ID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8634373" y="3980524"/>
            <a:ext cx="3539785" cy="2632196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«Община»</a:t>
            </a:r>
            <a:r>
              <a:rPr lang="en-ID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 </a:t>
            </a:r>
            <a:r>
              <a:rPr lang="ru-RU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включает любое место предоставления услуг вне дома</a:t>
            </a:r>
            <a:r>
              <a:rPr lang="en-ID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: </a:t>
            </a:r>
            <a:r>
              <a:rPr lang="ru-RU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прачечная, продуктовый магазин, офис врача и </a:t>
            </a:r>
            <a:r>
              <a:rPr lang="ru-RU" b="1" spc="300" dirty="0" err="1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т.д</a:t>
            </a:r>
            <a:r>
              <a:rPr lang="en-ID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625"/>
          <a:stretch/>
        </p:blipFill>
        <p:spPr>
          <a:xfrm>
            <a:off x="8910712" y="2170985"/>
            <a:ext cx="1493554" cy="1475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3607"/>
          <a:stretch/>
        </p:blipFill>
        <p:spPr>
          <a:xfrm>
            <a:off x="10277286" y="2971347"/>
            <a:ext cx="1389628" cy="955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8435"/>
          <a:stretch/>
        </p:blipFill>
        <p:spPr>
          <a:xfrm>
            <a:off x="10289957" y="1836639"/>
            <a:ext cx="1467725" cy="11492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4" y="1828736"/>
            <a:ext cx="1782462" cy="17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8300F95-66A2-442A-AD99-A3B8B91A00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7061" b="35805"/>
          <a:stretch/>
        </p:blipFill>
        <p:spPr>
          <a:xfrm>
            <a:off x="0" y="0"/>
            <a:ext cx="12192000" cy="38019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54FE4D-C5A3-45C4-89F8-F6AF5F11518C}"/>
              </a:ext>
            </a:extLst>
          </p:cNvPr>
          <p:cNvSpPr/>
          <p:nvPr/>
        </p:nvSpPr>
        <p:spPr>
          <a:xfrm>
            <a:off x="6073775" y="4624509"/>
            <a:ext cx="5153857" cy="1614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8419B-3A2A-471B-8160-8663984BF59B}"/>
              </a:ext>
            </a:extLst>
          </p:cNvPr>
          <p:cNvSpPr/>
          <p:nvPr/>
        </p:nvSpPr>
        <p:spPr>
          <a:xfrm>
            <a:off x="6073775" y="2552834"/>
            <a:ext cx="5153857" cy="1614989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6C0932-45A0-4F69-867D-59B84F5B351E}"/>
              </a:ext>
            </a:extLst>
          </p:cNvPr>
          <p:cNvGrpSpPr/>
          <p:nvPr/>
        </p:nvGrpSpPr>
        <p:grpSpPr>
          <a:xfrm>
            <a:off x="459581" y="2424758"/>
            <a:ext cx="4492001" cy="3170099"/>
            <a:chOff x="511200" y="3469185"/>
            <a:chExt cx="4492001" cy="31700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36E228-0E84-4C93-AB4C-19AA07118958}"/>
                </a:ext>
              </a:extLst>
            </p:cNvPr>
            <p:cNvSpPr/>
            <p:nvPr/>
          </p:nvSpPr>
          <p:spPr>
            <a:xfrm>
              <a:off x="511200" y="3469185"/>
              <a:ext cx="4492001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/>
                <a:t>3 </a:t>
              </a:r>
              <a:r>
                <a:rPr lang="ru-RU" sz="4000" b="1" dirty="0"/>
                <a:t>варианта соблюдения правил </a:t>
              </a:r>
              <a:r>
                <a:rPr lang="en-US" sz="4000" b="1" dirty="0"/>
                <a:t>EVV </a:t>
              </a:r>
            </a:p>
            <a:p>
              <a:br>
                <a:rPr lang="en-US" sz="4000" b="1" dirty="0"/>
              </a:br>
              <a:endParaRPr lang="en-US" sz="40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B9B594-169B-4AAA-9CAD-E9E464F61EF8}"/>
                </a:ext>
              </a:extLst>
            </p:cNvPr>
            <p:cNvSpPr/>
            <p:nvPr/>
          </p:nvSpPr>
          <p:spPr>
            <a:xfrm>
              <a:off x="992319" y="5409181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ID" sz="14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E5F02B-24FA-4271-9EA7-F15A2FF562C0}"/>
              </a:ext>
            </a:extLst>
          </p:cNvPr>
          <p:cNvSpPr/>
          <p:nvPr/>
        </p:nvSpPr>
        <p:spPr>
          <a:xfrm>
            <a:off x="6253961" y="3092458"/>
            <a:ext cx="4291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Телефон</a:t>
            </a:r>
            <a:r>
              <a:rPr lang="en-ID" sz="28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 (TTS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 – телефонный табель</a:t>
            </a:r>
            <a:r>
              <a:rPr lang="en-ID" sz="28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49A846-C830-418B-9CB7-9137EF3A80D5}"/>
              </a:ext>
            </a:extLst>
          </p:cNvPr>
          <p:cNvSpPr/>
          <p:nvPr/>
        </p:nvSpPr>
        <p:spPr>
          <a:xfrm>
            <a:off x="6206453" y="5163474"/>
            <a:ext cx="50211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Портал электронных услуг </a:t>
            </a:r>
            <a:r>
              <a:rPr lang="en-US" sz="2800" dirty="0"/>
              <a:t>(ESP)</a:t>
            </a:r>
            <a:endParaRPr lang="en-ID" sz="28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54FE4D-C5A3-45C4-89F8-F6AF5F11518C}"/>
              </a:ext>
            </a:extLst>
          </p:cNvPr>
          <p:cNvSpPr/>
          <p:nvPr/>
        </p:nvSpPr>
        <p:spPr>
          <a:xfrm>
            <a:off x="6073775" y="481008"/>
            <a:ext cx="5153857" cy="1614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49A846-C830-418B-9CB7-9137EF3A80D5}"/>
              </a:ext>
            </a:extLst>
          </p:cNvPr>
          <p:cNvSpPr/>
          <p:nvPr/>
        </p:nvSpPr>
        <p:spPr>
          <a:xfrm>
            <a:off x="6242146" y="1183695"/>
            <a:ext cx="3650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Приложение табеля времени</a:t>
            </a:r>
            <a:endParaRPr lang="en-ID" sz="28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06" y="467680"/>
            <a:ext cx="1856736" cy="185673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808" y="5060903"/>
            <a:ext cx="1596533" cy="15965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3"/>
          <a:stretch/>
        </p:blipFill>
        <p:spPr>
          <a:xfrm>
            <a:off x="9892758" y="2989077"/>
            <a:ext cx="1778633" cy="164401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6073775" y="47271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4800" y="6400641"/>
            <a:ext cx="1765663" cy="41680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041069" y="239680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1069" y="446336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FCA08"/>
      </a:accent2>
      <a:accent3>
        <a:srgbClr val="FFCA08"/>
      </a:accent3>
      <a:accent4>
        <a:srgbClr val="FFCA08"/>
      </a:accent4>
      <a:accent5>
        <a:srgbClr val="FFCA08"/>
      </a:accent5>
      <a:accent6>
        <a:srgbClr val="FFCA08"/>
      </a:accent6>
      <a:hlink>
        <a:srgbClr val="2998E3"/>
      </a:hlink>
      <a:folHlink>
        <a:srgbClr val="7F723D"/>
      </a:folHlink>
    </a:clrScheme>
    <a:fontScheme name="Montserrat Theme">
      <a:majorFont>
        <a:latin typeface="Montserrat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13385</TotalTime>
  <Words>5752</Words>
  <Application>Microsoft Macintosh PowerPoint</Application>
  <PresentationFormat>Widescreen</PresentationFormat>
  <Paragraphs>603</Paragraphs>
  <Slides>56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Arial,Sans-Serif</vt:lpstr>
      <vt:lpstr>Calibri</vt:lpstr>
      <vt:lpstr>Montserrat</vt:lpstr>
      <vt:lpstr>Montserrat Black</vt:lpstr>
      <vt:lpstr>Montserrat Medium</vt:lpstr>
      <vt:lpstr>Stencil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Вариант 1  </vt:lpstr>
      <vt:lpstr>Требования по установке  мобильного приложения IHSS EVV</vt:lpstr>
      <vt:lpstr>Мобильное приложение IHSS EVV Ознакомительные страницы</vt:lpstr>
      <vt:lpstr>Страница входа в приложение IHSS EVV </vt:lpstr>
      <vt:lpstr>  Мобильное приложение IHSS EVV Главная страница</vt:lpstr>
      <vt:lpstr>Мобильное приложение IHSS EVV               Включить местоположение</vt:lpstr>
      <vt:lpstr>Включить геолокацию  На один раз или при использовании приложения</vt:lpstr>
      <vt:lpstr>Геолокация не включена</vt:lpstr>
      <vt:lpstr>Включите геолокацию в настройках</vt:lpstr>
      <vt:lpstr>Экран «Check-In» </vt:lpstr>
      <vt:lpstr>Экран «Check-In»  Выбор типа программы</vt:lpstr>
      <vt:lpstr>Подтверждение начала смены</vt:lpstr>
      <vt:lpstr>Успех ввода начала смены</vt:lpstr>
      <vt:lpstr> Запись завершения смены  Главная страница</vt:lpstr>
      <vt:lpstr>Завершение смены  </vt:lpstr>
      <vt:lpstr>Подтверждение записи о завершении</vt:lpstr>
      <vt:lpstr>Успех записи о завершении смены</vt:lpstr>
      <vt:lpstr>Сообщения об ошибках Сбой ввода начала или завершения смены</vt:lpstr>
      <vt:lpstr>PowerPoint Presentation</vt:lpstr>
      <vt:lpstr>Телефонный табель рабочего времени (TTS) Как ввести запись о начале и завершении</vt:lpstr>
      <vt:lpstr>Ввод начала смены через систему TTS</vt:lpstr>
      <vt:lpstr>Ввод начала смены через систему TTS</vt:lpstr>
      <vt:lpstr>Ввод завершения смены через систему TTS</vt:lpstr>
      <vt:lpstr>Ввод завершения смены через систему TTS</vt:lpstr>
      <vt:lpstr>Ввод завершения смены через систему TTS</vt:lpstr>
      <vt:lpstr>PowerPoint Presentation</vt:lpstr>
      <vt:lpstr>  Главная страница ESP (начало смены)</vt:lpstr>
      <vt:lpstr>Ввод начала смены на ESP</vt:lpstr>
      <vt:lpstr> Включение геолокации на ESP</vt:lpstr>
      <vt:lpstr> Включение геолокации на ESP</vt:lpstr>
      <vt:lpstr>Экран ввода начала смены на ESP</vt:lpstr>
      <vt:lpstr>Экран ввода начала смены на ESP</vt:lpstr>
      <vt:lpstr>ESP: Окно подтверждения ввода начала смены</vt:lpstr>
      <vt:lpstr>ESP: Экран подтверждения ввода начала смены</vt:lpstr>
      <vt:lpstr>  Главная страница ESP (завершение смены) </vt:lpstr>
      <vt:lpstr> Завершение смены на ESP (1)</vt:lpstr>
      <vt:lpstr> Завершение смены на ESP (2)</vt:lpstr>
      <vt:lpstr> Завершение смены на ESP (3)</vt:lpstr>
      <vt:lpstr>Экран подтверждения завершения смены на ESP</vt:lpstr>
      <vt:lpstr>PowerPoint Presentation</vt:lpstr>
      <vt:lpstr>Где я могу получить помощь?</vt:lpstr>
      <vt:lpstr>PowerPoint Presentation</vt:lpstr>
      <vt:lpstr>PowerPoint Presentation</vt:lpstr>
      <vt:lpstr>PowerPoint Presentation</vt:lpstr>
      <vt:lpstr>ПРИСОЕДИНИТЕСЬ К SEIU 2015 СЕГОДНЯ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Rizal Valendra</dc:creator>
  <cp:keywords/>
  <dc:description/>
  <cp:lastModifiedBy>Dimitry Podkolzin</cp:lastModifiedBy>
  <cp:revision>388</cp:revision>
  <dcterms:created xsi:type="dcterms:W3CDTF">2019-03-11T03:39:11Z</dcterms:created>
  <dcterms:modified xsi:type="dcterms:W3CDTF">2023-04-24T13:00:58Z</dcterms:modified>
  <cp:category/>
</cp:coreProperties>
</file>