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478" r:id="rId2"/>
    <p:sldId id="479" r:id="rId3"/>
    <p:sldId id="480" r:id="rId4"/>
    <p:sldId id="481" r:id="rId5"/>
    <p:sldId id="482" r:id="rId6"/>
    <p:sldId id="483" r:id="rId7"/>
    <p:sldId id="484" r:id="rId8"/>
    <p:sldId id="485" r:id="rId9"/>
    <p:sldId id="486" r:id="rId10"/>
    <p:sldId id="487" r:id="rId11"/>
    <p:sldId id="488" r:id="rId12"/>
    <p:sldId id="489" r:id="rId13"/>
    <p:sldId id="490" r:id="rId14"/>
    <p:sldId id="491" r:id="rId15"/>
    <p:sldId id="492" r:id="rId16"/>
    <p:sldId id="493" r:id="rId17"/>
    <p:sldId id="494" r:id="rId18"/>
    <p:sldId id="495" r:id="rId19"/>
    <p:sldId id="442" r:id="rId20"/>
    <p:sldId id="443" r:id="rId21"/>
    <p:sldId id="444" r:id="rId22"/>
    <p:sldId id="445" r:id="rId23"/>
    <p:sldId id="446" r:id="rId24"/>
    <p:sldId id="496" r:id="rId25"/>
    <p:sldId id="497" r:id="rId26"/>
    <p:sldId id="449" r:id="rId27"/>
    <p:sldId id="450" r:id="rId28"/>
    <p:sldId id="507" r:id="rId29"/>
    <p:sldId id="471" r:id="rId30"/>
    <p:sldId id="498" r:id="rId31"/>
    <p:sldId id="499" r:id="rId32"/>
    <p:sldId id="500" r:id="rId33"/>
    <p:sldId id="468" r:id="rId34"/>
    <p:sldId id="469" r:id="rId35"/>
    <p:sldId id="501" r:id="rId36"/>
    <p:sldId id="502" r:id="rId37"/>
    <p:sldId id="503" r:id="rId38"/>
    <p:sldId id="504" r:id="rId39"/>
    <p:sldId id="505" r:id="rId40"/>
    <p:sldId id="506" r:id="rId41"/>
    <p:sldId id="456" r:id="rId42"/>
    <p:sldId id="457" r:id="rId43"/>
    <p:sldId id="458" r:id="rId44"/>
    <p:sldId id="459" r:id="rId45"/>
    <p:sldId id="460" r:id="rId46"/>
    <p:sldId id="461" r:id="rId47"/>
    <p:sldId id="462" r:id="rId48"/>
    <p:sldId id="463" r:id="rId49"/>
    <p:sldId id="464" r:id="rId50"/>
    <p:sldId id="425" r:id="rId51"/>
    <p:sldId id="475" r:id="rId52"/>
    <p:sldId id="432" r:id="rId53"/>
    <p:sldId id="476" r:id="rId54"/>
    <p:sldId id="269" r:id="rId55"/>
    <p:sldId id="474" r:id="rId56"/>
    <p:sldId id="428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 &amp; Intro" id="{F5A360DC-3E5D-4512-89EA-9AC4FD89729D}">
          <p14:sldIdLst>
            <p14:sldId id="478"/>
            <p14:sldId id="479"/>
            <p14:sldId id="480"/>
          </p14:sldIdLst>
        </p14:section>
        <p14:section name="About EVV" id="{B6A18F51-99ED-4C2C-8700-0D58863DE7C8}">
          <p14:sldIdLst>
            <p14:sldId id="481"/>
            <p14:sldId id="482"/>
            <p14:sldId id="483"/>
            <p14:sldId id="484"/>
            <p14:sldId id="485"/>
            <p14:sldId id="486"/>
          </p14:sldIdLst>
        </p14:section>
        <p14:section name="App Training" id="{AE31622C-3CA5-4395-9BB4-F8A4031EDEAE}">
          <p14:sldIdLst>
            <p14:sldId id="487"/>
            <p14:sldId id="488"/>
            <p14:sldId id="489"/>
            <p14:sldId id="490"/>
            <p14:sldId id="491"/>
            <p14:sldId id="492"/>
            <p14:sldId id="493"/>
            <p14:sldId id="494"/>
            <p14:sldId id="495"/>
            <p14:sldId id="442"/>
            <p14:sldId id="443"/>
            <p14:sldId id="444"/>
            <p14:sldId id="445"/>
            <p14:sldId id="446"/>
            <p14:sldId id="496"/>
            <p14:sldId id="497"/>
            <p14:sldId id="449"/>
            <p14:sldId id="450"/>
            <p14:sldId id="507"/>
          </p14:sldIdLst>
        </p14:section>
        <p14:section name="TTS Training" id="{F14E9AC8-CAF9-4C26-B5A7-229DEDE0EAC0}">
          <p14:sldIdLst>
            <p14:sldId id="471"/>
            <p14:sldId id="498"/>
            <p14:sldId id="499"/>
            <p14:sldId id="500"/>
            <p14:sldId id="468"/>
            <p14:sldId id="469"/>
            <p14:sldId id="501"/>
          </p14:sldIdLst>
        </p14:section>
        <p14:section name="ETS Training" id="{F26C8108-107F-4710-85C2-4F06B9BDD673}">
          <p14:sldIdLst>
            <p14:sldId id="502"/>
            <p14:sldId id="503"/>
            <p14:sldId id="504"/>
            <p14:sldId id="505"/>
            <p14:sldId id="506"/>
            <p14:sldId id="456"/>
            <p14:sldId id="457"/>
            <p14:sldId id="458"/>
            <p14:sldId id="459"/>
            <p14:sldId id="460"/>
            <p14:sldId id="461"/>
            <p14:sldId id="462"/>
            <p14:sldId id="463"/>
            <p14:sldId id="464"/>
            <p14:sldId id="425"/>
            <p14:sldId id="475"/>
          </p14:sldIdLst>
        </p14:section>
        <p14:section name="Questions and Wrap Up" id="{95C5E2D2-4835-4F55-A5CC-C20EE7B7A3BB}">
          <p14:sldIdLst>
            <p14:sldId id="432"/>
            <p14:sldId id="476"/>
            <p14:sldId id="269"/>
            <p14:sldId id="474"/>
            <p14:sldId id="42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asha Lampert" initials="SL" lastIdx="1" clrIdx="0">
    <p:extLst>
      <p:ext uri="{19B8F6BF-5375-455C-9EA6-DF929625EA0E}">
        <p15:presenceInfo xmlns:p15="http://schemas.microsoft.com/office/powerpoint/2012/main" userId="S-1-5-21-136085240-3135153856-403681184-13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AA9FC5"/>
    <a:srgbClr val="99CC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46" autoAdjust="0"/>
    <p:restoredTop sz="78759" autoAdjust="0"/>
  </p:normalViewPr>
  <p:slideViewPr>
    <p:cSldViewPr snapToGrid="0">
      <p:cViewPr>
        <p:scale>
          <a:sx n="100" d="100"/>
          <a:sy n="100" d="100"/>
        </p:scale>
        <p:origin x="1032" y="10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19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19EE0-F89A-4B94-B413-87E5EF5C44AB}" type="datetimeFigureOut">
              <a:rPr lang="en-ID" smtClean="0"/>
              <a:t>23/04/23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DD5B4-B679-4383-B580-E50DAE10C55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17668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DD5B4-B679-4383-B580-E50DAE10C556}" type="slidenum">
              <a:rPr lang="en-ID" smtClean="0"/>
              <a:t>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00681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Կարդացեք սլայդը՝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50000"/>
              </a:lnSpc>
            </a:pPr>
            <a:r>
              <a:rPr lang="hy-AM" dirty="0"/>
              <a:t>Եթե</a:t>
            </a:r>
            <a:r>
              <a:rPr lang="hy" dirty="0"/>
              <a:t> մատակարարը հավելվածում չի կիսվել իր գտնվելու վայրով կամ անջատել է ճշգրիտ գտնվելու վայրը, նա կտեսնի հաղորդագրություն՝ խնդրելով միացնել տեղադրությունը հեռախոսի կարգավորումներում:</a:t>
            </a:r>
            <a:endParaRPr lang="en-US" dirty="0">
              <a:cs typeface="Calibri" panose="020F0502020204030204"/>
            </a:endParaRPr>
          </a:p>
          <a:p>
            <a:pPr>
              <a:lnSpc>
                <a:spcPct val="150000"/>
              </a:lnSpc>
            </a:pPr>
            <a:r>
              <a:rPr lang="hy" dirty="0"/>
              <a:t>Կարգավորումներում իրենց գտնվելու վայրը միացնելու համար մատակարարները պետք է անեն հետևյալը՝ (1 անգամ սեղմեք մկնիկը)</a:t>
            </a:r>
            <a:endParaRPr lang="en-US" dirty="0">
              <a:cs typeface="Calibri" panose="020F0502020204030204"/>
            </a:endParaRPr>
          </a:p>
          <a:p>
            <a:pPr marL="514350" indent="-514350">
              <a:lnSpc>
                <a:spcPct val="150000"/>
              </a:lnSpc>
              <a:buFont typeface="Arial"/>
              <a:buChar char="•"/>
            </a:pPr>
            <a:r>
              <a:rPr lang="hy" dirty="0"/>
              <a:t>Ընտրել </a:t>
            </a:r>
            <a:r>
              <a:rPr lang="en-US" dirty="0"/>
              <a:t>“Open Settings</a:t>
            </a:r>
            <a:r>
              <a:rPr lang="hy-AM" dirty="0"/>
              <a:t>/</a:t>
            </a:r>
            <a:r>
              <a:rPr lang="hy" dirty="0"/>
              <a:t> «Բացել կարգավորումները» (1 անգամ սեղմեք մկնիկը)</a:t>
            </a:r>
            <a:endParaRPr lang="en-US" dirty="0">
              <a:cs typeface="Calibri" panose="020F0502020204030204"/>
            </a:endParaRPr>
          </a:p>
          <a:p>
            <a:pPr marL="514350" indent="-514350">
              <a:lnSpc>
                <a:spcPct val="150000"/>
              </a:lnSpc>
              <a:buFont typeface="Arial"/>
              <a:buChar char="•"/>
            </a:pPr>
            <a:r>
              <a:rPr lang="hy" dirty="0"/>
              <a:t>Քլիք անել </a:t>
            </a:r>
            <a:r>
              <a:rPr lang="en-US" dirty="0"/>
              <a:t>“Location”  </a:t>
            </a:r>
            <a:r>
              <a:rPr lang="hy-AM" dirty="0"/>
              <a:t>/ </a:t>
            </a:r>
            <a:r>
              <a:rPr lang="hy" dirty="0"/>
              <a:t>«Տեղորոշում» (1 անգամ սեղմեք մկնիկը)</a:t>
            </a:r>
          </a:p>
          <a:p>
            <a:pPr marL="514350" indent="-514350">
              <a:lnSpc>
                <a:spcPct val="150000"/>
              </a:lnSpc>
              <a:buFont typeface="Arial"/>
              <a:buChar char="•"/>
            </a:pPr>
            <a:r>
              <a:rPr lang="hy" dirty="0"/>
              <a:t>Այնուհետև ընտրել </a:t>
            </a:r>
            <a:r>
              <a:rPr lang="en-US" dirty="0"/>
              <a:t>“While using the App” </a:t>
            </a:r>
            <a:r>
              <a:rPr lang="hy-AM" dirty="0"/>
              <a:t>/</a:t>
            </a:r>
            <a:r>
              <a:rPr lang="hy" dirty="0"/>
              <a:t> «Հավելվածն օգտագործելիս»՝ տեղորոշումը թույլատրելու համար:</a:t>
            </a:r>
            <a:endParaRPr lang="en-US" dirty="0">
              <a:cs typeface="Calibri"/>
            </a:endParaRPr>
          </a:p>
          <a:p>
            <a:pPr>
              <a:lnSpc>
                <a:spcPct val="150000"/>
              </a:lnSpc>
            </a:pPr>
            <a:endParaRPr lang="en-US" dirty="0">
              <a:cs typeface="Calibri"/>
            </a:endParaRPr>
          </a:p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Նշում.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" dirty="0"/>
              <a:t>Տեղորոշումը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հաջողությամբ միացնելուց հետո </a:t>
            </a:r>
            <a:r>
              <a:rPr lang="hy" dirty="0"/>
              <a:t>մատակարարը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կտեղափոխվի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Check-In</a:t>
            </a:r>
            <a:r>
              <a:rPr lang="hy-AM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մուտքի 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էկրան։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</a:t>
            </a:r>
            <a:r>
              <a:rPr lang="hy" dirty="0"/>
              <a:t>1 անգամ սեղմեք մկնիկը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 հաջորդ սլայդին անցնելու համար***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195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Կարդացեք սլայդը՝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50000"/>
              </a:lnSpc>
            </a:pPr>
            <a:r>
              <a:rPr lang="hy" dirty="0"/>
              <a:t>Check-in-ի էկրանին մատակարարները կտեսնեն այն </a:t>
            </a:r>
            <a:r>
              <a:rPr lang="hy-AM" dirty="0"/>
              <a:t>շահառու</a:t>
            </a:r>
            <a:r>
              <a:rPr lang="hy" dirty="0"/>
              <a:t>ի(ների) անունները, որոնց հետ աշխատում են: Մատակարարները պետք է.</a:t>
            </a:r>
            <a:endParaRPr lang="en-US" dirty="0">
              <a:cs typeface="Calibri"/>
            </a:endParaRPr>
          </a:p>
          <a:p>
            <a:pPr marL="457200" indent="-457200">
              <a:lnSpc>
                <a:spcPct val="150000"/>
              </a:lnSpc>
              <a:buFont typeface="Arial,Sans-Serif"/>
              <a:buChar char="•"/>
            </a:pPr>
            <a:r>
              <a:rPr lang="hy" dirty="0"/>
              <a:t>Մեկից ավել </a:t>
            </a:r>
            <a:r>
              <a:rPr lang="hy-AM" dirty="0"/>
              <a:t>շահառու</a:t>
            </a:r>
            <a:r>
              <a:rPr lang="hy" dirty="0"/>
              <a:t>ների դեպքում ընտրեն այն </a:t>
            </a:r>
            <a:r>
              <a:rPr lang="hy-AM" dirty="0"/>
              <a:t>շահառու</a:t>
            </a:r>
            <a:r>
              <a:rPr lang="hy" dirty="0"/>
              <a:t>ին, ում համար ցանկանում են գրանցվել,</a:t>
            </a:r>
            <a:endParaRPr lang="en-US" dirty="0">
              <a:cs typeface="Calibri"/>
            </a:endParaRPr>
          </a:p>
          <a:p>
            <a:pPr marL="457200" indent="-457200">
              <a:lnSpc>
                <a:spcPct val="150000"/>
              </a:lnSpc>
              <a:buFont typeface="Arial,Sans-Serif"/>
              <a:buChar char="•"/>
            </a:pPr>
            <a:r>
              <a:rPr lang="hy" dirty="0"/>
              <a:t>Ընտրեն </a:t>
            </a:r>
            <a:r>
              <a:rPr lang="hy" b="1" dirty="0"/>
              <a:t>գտնվելու վայրը </a:t>
            </a:r>
            <a:r>
              <a:rPr lang="hy" b="1" kern="1200" dirty="0">
                <a:effectLst/>
              </a:rPr>
              <a:t>՝ տուն</a:t>
            </a:r>
            <a:r>
              <a:rPr lang="hy" dirty="0"/>
              <a:t> </a:t>
            </a:r>
            <a:r>
              <a:rPr lang="hy" kern="1200" dirty="0">
                <a:effectLst/>
              </a:rPr>
              <a:t>կամ</a:t>
            </a:r>
            <a:r>
              <a:rPr lang="hy" dirty="0"/>
              <a:t> </a:t>
            </a:r>
            <a:r>
              <a:rPr lang="hy" b="1" kern="1200" dirty="0">
                <a:effectLst/>
              </a:rPr>
              <a:t>համայնք</a:t>
            </a:r>
            <a:r>
              <a:rPr lang="hy" kern="1200" dirty="0">
                <a:effectLst/>
              </a:rPr>
              <a:t> (</a:t>
            </a:r>
            <a:r>
              <a:rPr lang="en-US" b="1" kern="1200" dirty="0">
                <a:effectLst/>
              </a:rPr>
              <a:t>Home</a:t>
            </a:r>
            <a:r>
              <a:rPr lang="hy-AM" b="1" kern="1200" dirty="0">
                <a:effectLst/>
              </a:rPr>
              <a:t> /</a:t>
            </a:r>
            <a:r>
              <a:rPr lang="en-US" dirty="0"/>
              <a:t> </a:t>
            </a:r>
            <a:r>
              <a:rPr lang="en-US" b="1" kern="1200" dirty="0">
                <a:effectLst/>
              </a:rPr>
              <a:t>Community</a:t>
            </a:r>
            <a:r>
              <a:rPr lang="hy-AM" b="1" kern="1200" dirty="0">
                <a:effectLst/>
              </a:rPr>
              <a:t>)</a:t>
            </a:r>
            <a:endParaRPr lang="en-US" kern="1200" dirty="0">
              <a:effectLst/>
              <a:cs typeface="Calibri"/>
            </a:endParaRPr>
          </a:p>
          <a:p>
            <a:pPr marL="457200" indent="-457200">
              <a:lnSpc>
                <a:spcPct val="150000"/>
              </a:lnSpc>
              <a:buFont typeface="Arial,Sans-Serif"/>
              <a:buChar char="•"/>
            </a:pPr>
            <a:r>
              <a:rPr lang="hy" kern="1200" dirty="0">
                <a:effectLst/>
              </a:rPr>
              <a:t>Սեղմեն վրա</a:t>
            </a:r>
            <a:r>
              <a:rPr lang="hy" dirty="0"/>
              <a:t> </a:t>
            </a:r>
            <a:r>
              <a:rPr lang="hy" sz="1200" b="1" dirty="0">
                <a:solidFill>
                  <a:srgbClr val="002060"/>
                </a:solidFill>
                <a:latin typeface="Calibri"/>
                <a:cs typeface="Calibri"/>
              </a:rPr>
              <a:t>Check-in</a:t>
            </a:r>
            <a:r>
              <a:rPr lang="hy" dirty="0"/>
              <a:t> </a:t>
            </a:r>
            <a:r>
              <a:rPr lang="hy" kern="1200" dirty="0">
                <a:effectLst/>
              </a:rPr>
              <a:t>կոճակը։</a:t>
            </a:r>
            <a:endParaRPr lang="en-US" dirty="0">
              <a:cs typeface="Calibri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-AM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Նշումներ.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Խնդրում ենք նկատի ունենալ.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Եթե շահառուն գրանցված է մեկ ծրագրում (IHSS կամ WPCS), ծրագրի տեսակի տարբերակը </a:t>
            </a:r>
            <a:r>
              <a:rPr lang="hy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չի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ցուցադրվի։ Այս օրինակում շահառուն գրանցված է միայն մեկ ծրագրում, հետևաբար ծրագրի տեսակի տարբերակը այստեղ ցուցադրված չէ: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***1 անգամ սեղմեք մկնիկը` հաջորդ սլայդին անցնելու համար***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766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Կարդացեք սլայդը՝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50000"/>
              </a:lnSpc>
            </a:pPr>
            <a:r>
              <a:rPr lang="hy" kern="1200" dirty="0">
                <a:effectLst/>
              </a:rPr>
              <a:t>Եթե </a:t>
            </a:r>
            <a:r>
              <a:rPr lang="hy-AM" kern="1200" dirty="0">
                <a:effectLst/>
              </a:rPr>
              <a:t>Շահառու</a:t>
            </a:r>
            <a:r>
              <a:rPr lang="hy" kern="1200" dirty="0">
                <a:effectLst/>
              </a:rPr>
              <a:t>ն գրանցված է երկու ծրագրերում էլ՝ IHSS և</a:t>
            </a:r>
            <a:r>
              <a:rPr lang="hy" dirty="0"/>
              <a:t> </a:t>
            </a:r>
            <a:r>
              <a:rPr lang="hy" kern="1200" dirty="0">
                <a:effectLst/>
              </a:rPr>
              <a:t>WPCS, </a:t>
            </a:r>
            <a:r>
              <a:rPr lang="hy" b="1" kern="1200" dirty="0">
                <a:effectLst/>
              </a:rPr>
              <a:t>ծրագրի տեսակն ընտրելու</a:t>
            </a:r>
            <a:r>
              <a:rPr lang="hy" b="1" dirty="0"/>
              <a:t> </a:t>
            </a:r>
            <a:r>
              <a:rPr lang="hy" kern="1200" dirty="0">
                <a:effectLst/>
              </a:rPr>
              <a:t>տարբերակը </a:t>
            </a:r>
            <a:r>
              <a:rPr lang="hy" i="0" u="sng" kern="1200" dirty="0">
                <a:effectLst/>
              </a:rPr>
              <a:t>կցուցադրվի</a:t>
            </a:r>
            <a:r>
              <a:rPr lang="hy" kern="1200" dirty="0">
                <a:effectLst/>
              </a:rPr>
              <a:t> էկրանին։ </a:t>
            </a:r>
            <a:r>
              <a:rPr lang="hy" dirty="0"/>
              <a:t>Մատակարարը </a:t>
            </a:r>
            <a:r>
              <a:rPr lang="hy" kern="1200" dirty="0">
                <a:effectLst/>
              </a:rPr>
              <a:t>կընտրի </a:t>
            </a:r>
            <a:r>
              <a:rPr lang="hy" b="1" kern="1200" dirty="0">
                <a:effectLst/>
              </a:rPr>
              <a:t>IHSS</a:t>
            </a:r>
            <a:r>
              <a:rPr lang="hy" dirty="0"/>
              <a:t> </a:t>
            </a:r>
            <a:r>
              <a:rPr lang="hy" kern="1200" dirty="0">
                <a:effectLst/>
              </a:rPr>
              <a:t>կամ</a:t>
            </a:r>
            <a:r>
              <a:rPr lang="hy" dirty="0"/>
              <a:t> </a:t>
            </a:r>
            <a:r>
              <a:rPr lang="hy" b="1" kern="1200" dirty="0">
                <a:effectLst/>
              </a:rPr>
              <a:t>WPCS՝</a:t>
            </a:r>
            <a:r>
              <a:rPr lang="hy" dirty="0"/>
              <a:t> </a:t>
            </a:r>
            <a:r>
              <a:rPr lang="hy-AM" kern="1200" dirty="0">
                <a:effectLst/>
              </a:rPr>
              <a:t>մուտք գործելու </a:t>
            </a:r>
            <a:r>
              <a:rPr lang="hy" kern="1200" dirty="0">
                <a:effectLst/>
              </a:rPr>
              <a:t>համար։</a:t>
            </a:r>
            <a:endParaRPr lang="en-US" dirty="0"/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***1 անգամ սեղմեք մկնիկը ` հաջորդ սլայդին անցնելու համար***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3263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Նշումներ.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Երբ </a:t>
            </a:r>
            <a:r>
              <a:rPr lang="hy" dirty="0"/>
              <a:t>մատակարարը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սեղմի Check-in կոճակը, կհայտնվի հաղորդագրություն: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Մատակարարը կընտրի «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ԱՅՈ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»՝ հաստատելու մուտքի գրանցումն ընտրված շահառուի համար։</a:t>
            </a:r>
            <a:r>
              <a:rPr lang="hy" dirty="0"/>
              <a:t> 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Մուտքի գրանցման գործընթացն ավարտված է, և </a:t>
            </a:r>
            <a:r>
              <a:rPr lang="hy" dirty="0"/>
              <a:t>մատակարարը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կտեղափոխվի 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մուտքի գրանցման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հաստատման էկրան: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***Սեղմեք մկնիկը 1 անգամ` հաջորդ սլայդին անցնելու համար***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759AD-38CB-4221-820F-F69AD6F91C7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1077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Նշումներ.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Check-in</a:t>
            </a:r>
            <a:r>
              <a:rPr lang="hy-AM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-ի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հաստատման էկրանին </a:t>
            </a:r>
            <a:r>
              <a:rPr lang="hy" dirty="0"/>
              <a:t>մատակարարները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հնարավորություն ունեն վերադառնալու գլխավոր էջ կամ գրանցվել մեկ այլ շահառուի համար։</a:t>
            </a:r>
            <a:r>
              <a:rPr lang="hy" dirty="0"/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Երբ </a:t>
            </a:r>
            <a:r>
              <a:rPr lang="hy" dirty="0"/>
              <a:t>մատակարարները պատրաստ են դուրս գալ իրենց աշխատանքային օրվա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ավարտին, </a:t>
            </a:r>
            <a:r>
              <a:rPr lang="hy" dirty="0"/>
              <a:t>նրանք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կհետևեն նմանատիպ քայլերին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check-out</a:t>
            </a:r>
            <a:r>
              <a:rPr lang="hy-A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-ի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գործընթացի համար: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***Սեղմեք մկնիկը 1 անգամ` հաջորդ սլայդին անցնելու համար***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759AD-38CB-4221-820F-F69AD6F91C7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352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Կարդացեք սլայդը՝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Երբ </a:t>
            </a:r>
            <a:r>
              <a:rPr lang="hy" dirty="0"/>
              <a:t>մատակարարը մուտք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գործի, ապա </a:t>
            </a:r>
            <a:r>
              <a:rPr lang="hy" dirty="0"/>
              <a:t>կտեղափոխվ</a:t>
            </a:r>
            <a:r>
              <a:rPr lang="hy-AM" dirty="0"/>
              <a:t>ի</a:t>
            </a:r>
            <a:r>
              <a:rPr lang="hy" dirty="0"/>
              <a:t>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IHSS EVV </a:t>
            </a:r>
            <a:r>
              <a:rPr lang="hy-A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բջջային հավելվածի 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Welcome Home / գլխավոր էկրան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(Պատկերը կհայտնվի)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dirty="0"/>
              <a:t>Մատակարարից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կպահանջվի ընտրել այն գործողությունը, </a:t>
            </a:r>
            <a:r>
              <a:rPr lang="hy" dirty="0"/>
              <a:t>որը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ցանկանում է կատարել՝ մուտք գործել կամ դուրս գալ:</a:t>
            </a:r>
            <a:r>
              <a:rPr lang="hy" dirty="0"/>
              <a:t> 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Դուրս գալու համար սեղմեք 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Check-out</a:t>
            </a:r>
            <a:r>
              <a:rPr lang="hy" b="1" dirty="0"/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***Սեղմեք մկնիկը 1անգամ` հաջորդ սլայդին անցնելու համար***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4498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Կարդացեք սլայդը՝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Ինչպես Check-in-ի էկրանին, այնպես էլ Check-out-ի էկրանին, </a:t>
            </a:r>
            <a:r>
              <a:rPr lang="hy" dirty="0"/>
              <a:t>մատակարարները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կտեսնեն շահառու(ների) անունները, որոնց համար աշխատում են։ </a:t>
            </a:r>
            <a:r>
              <a:rPr lang="hy" dirty="0"/>
              <a:t>Մատակարարները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 է՝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lvl="0"/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Մեկից ավելի </a:t>
            </a:r>
            <a:r>
              <a:rPr lang="hy-A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շահառու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ների դեպքում ընտրեն այն </a:t>
            </a:r>
            <a:r>
              <a:rPr lang="hy-A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Շահառու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ին, </a:t>
            </a:r>
            <a:r>
              <a:rPr lang="hy" dirty="0"/>
              <a:t>որի մոտից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ցանկանում են գրանցել ելքը,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Մուտքագրեն 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ժամերը և րոպեները.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սա ընտրովի է և առաջարկվում է որպես հարմարություն մատակարարների համար: </a:t>
            </a:r>
            <a:r>
              <a:rPr lang="hy" dirty="0"/>
              <a:t>Մատակարարները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կարող են ընտրել մուտքագրել ժամերը, և այն կհամալրվի իրենց էլեկտրոնային ժամաթերթիկում, կամ նրանք կարող են սպասել մինչև լրացնեն </a:t>
            </a:r>
            <a:r>
              <a:rPr lang="hy" dirty="0"/>
              <a:t>իրենց ժամերը։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lvl="0"/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Ընտրել 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վայրը՝ տուն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 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համայնք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lvl="0"/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Սեղմել 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Check-out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կոճակը: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Նշում.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Խնդրում ենք նկատի ունենալ.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Եթե </a:t>
            </a:r>
            <a:r>
              <a:rPr lang="hy-A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շահառու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 գրանցված է միայն մեկ ծրագրում (կամ IHSS, կամ WPCS), «Ծրագրի տեսակի» տարբերակը </a:t>
            </a:r>
            <a:r>
              <a:rPr lang="hy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չի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ցուցադրվի։ Այս օրինակում </a:t>
            </a:r>
            <a:r>
              <a:rPr lang="hy-A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շահառու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 գրանցված է միայն մեկ ծրագրում, հետևաբար ծրագրի տեսակի տարբերակը այստեղ ցուցադրված չէ: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***Սեղմեք մկնիկը 1անգամ` հաջորդ սլայդին անցնելու համար***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3631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Նշումներ.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Երբ </a:t>
            </a:r>
            <a:r>
              <a:rPr lang="hy" dirty="0"/>
              <a:t>մատակարարը սեղմի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Check-out կոճակը, կհայտնվի հաղորդագրություն:</a:t>
            </a:r>
            <a:r>
              <a:rPr lang="hy" dirty="0"/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Ընտրեք «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ԱՅՈ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»՝ հաստատելու, որ </a:t>
            </a:r>
            <a:r>
              <a:rPr lang="hy" dirty="0"/>
              <a:t>մատակարարը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y" dirty="0"/>
              <a:t>ցանկանում է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դուրս գալ ընտրված </a:t>
            </a:r>
            <a:r>
              <a:rPr lang="hy-A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Շահառու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 համար:</a:t>
            </a:r>
            <a:r>
              <a:rPr lang="hy" dirty="0"/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dirty="0"/>
              <a:t>Մատակարարի հարմարության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 մուտքի և դուրս գալու ժամը ավտոմատ կերպով կլրացվի ESP-ի՝ </a:t>
            </a:r>
            <a:r>
              <a:rPr lang="hy" dirty="0"/>
              <a:t>մատակարարի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էլեկտրոնային ժամանակացույցում։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Դուրս գալու /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check-out</a:t>
            </a:r>
            <a:r>
              <a:rPr lang="hy-A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գործընթացն ավարտված է, և </a:t>
            </a:r>
            <a:r>
              <a:rPr lang="hy" dirty="0"/>
              <a:t>մատակարարները կտեղափոխվեն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check-out</a:t>
            </a:r>
            <a:r>
              <a:rPr lang="hy-AM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-ի 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հաստատման էկրան: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***1 անգամ սեղմեք մկնիկը ` հաջորդ սլայդին անցնելու համար***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759AD-38CB-4221-820F-F69AD6F91C7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738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Նշում.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Check-out-</a:t>
            </a:r>
            <a:r>
              <a:rPr lang="hy-AM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հաստատման էկրանին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մատակարարները </a:t>
            </a:r>
            <a:r>
              <a:rPr lang="hy" dirty="0"/>
              <a:t>հնարավորություն կունենան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վերադառնալ գլխավոր էջ կամ մեկ այլ </a:t>
            </a:r>
            <a:r>
              <a:rPr lang="hy-A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Շահառու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 համար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 out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անել։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***1 անգամ սեղմեք մկնիկը` հաջորդ սլայդին անցնելու համար***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759AD-38CB-4221-820F-F69AD6F91C7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3704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Կարդացեք սլայդը՝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IHSS EVV բջջային հավելվածի կամ ESP-ի օգտագործման գործընթացում </a:t>
            </a:r>
            <a:r>
              <a:rPr lang="hy" dirty="0"/>
              <a:t>մատակարարները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սխալի մասին հաղորդագրություններ կստանան, երբ՝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միտումնավոր անջատեն </a:t>
            </a:r>
            <a:r>
              <a:rPr lang="hy" dirty="0"/>
              <a:t>աշխարհագրական դիրքը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կամ, երբ մուտքի և/կամ ելքի ժամանակ սարքը կորցրել է ինտերնետ կապը։</a:t>
            </a:r>
            <a:r>
              <a:rPr lang="hy" dirty="0"/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Երբ դա տեղի ունենա, </a:t>
            </a:r>
            <a:r>
              <a:rPr lang="hy" dirty="0"/>
              <a:t>մատակարարը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 է սեղմի «OK» կոճակը և հետ գնա դեպի IHSS EVV Check-in կամ Check-out-ի համար շահառուին ընտրելու էկրան՝ </a:t>
            </a:r>
            <a:r>
              <a:rPr lang="hy" dirty="0"/>
              <a:t>գտնվելու վայրը միացնելու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 նորից փորձելու համար: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-AM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Նշումներ.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Սրանով ավարտվում է մուտքի և ելքի / չեքին և չեքաութի/ գործընթացը ընտրված շահառուի համար</a:t>
            </a:r>
            <a:r>
              <a:rPr lang="hy" dirty="0"/>
              <a:t>՝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օգտագործելով 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IHSS EVV բջջային հավելվածը և ESP պորտալը։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Այժմ կանդրադառնանք ժամերի ճշգրտմանը: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***1 անգամ սեղմեք մկնիկը` հաջորդ սլայդին անցնելու համար***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096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y" dirty="0"/>
              <a:t> 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Կարդացեք սլայդը՝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Մատակարարների համար պրոցեսը հեշտացնելու նպատակով CDSS-ը ստեղծեց IHSS EVV բջջային հավելվածը, որը թույլ է տալիս մատակարարներին գրամցել իրենց մուտքը/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check-in</a:t>
            </a:r>
            <a:r>
              <a:rPr lang="hy-A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և ելքը /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check-out</a:t>
            </a:r>
            <a:r>
              <a:rPr lang="hy-A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։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hy" sz="1200" dirty="0">
                <a:solidFill>
                  <a:srgbClr val="002060"/>
                </a:solidFill>
                <a:latin typeface="Calibri"/>
                <a:cs typeface="Calibri"/>
              </a:rPr>
              <a:t>Բջջային հավելվածը </a:t>
            </a:r>
            <a:r>
              <a:rPr lang="hy" sz="1200" b="1" i="1" u="sng" dirty="0">
                <a:solidFill>
                  <a:srgbClr val="002060"/>
                </a:solidFill>
                <a:latin typeface="Calibri"/>
                <a:cs typeface="Calibri"/>
              </a:rPr>
              <a:t>չի </a:t>
            </a:r>
            <a:r>
              <a:rPr lang="hy" sz="1200" dirty="0">
                <a:solidFill>
                  <a:srgbClr val="002060"/>
                </a:solidFill>
                <a:latin typeface="Calibri"/>
                <a:cs typeface="Calibri"/>
              </a:rPr>
              <a:t>հետևում մատակարարի գտնվելու վայրին ողջ օրվա ընթացքում:</a:t>
            </a:r>
            <a:r>
              <a:rPr lang="hy" dirty="0">
                <a:solidFill>
                  <a:srgbClr val="002060"/>
                </a:solidFill>
                <a:latin typeface="Calibri"/>
                <a:cs typeface="Calibri"/>
              </a:rPr>
              <a:t> </a:t>
            </a:r>
            <a:endParaRPr lang="en-US" sz="1200" dirty="0">
              <a:solidFill>
                <a:srgbClr val="002060"/>
              </a:solidFill>
              <a:latin typeface="Calibri" panose="020F0502020204030204" pitchFamily="34" charset="0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hy" sz="1200" dirty="0">
                <a:solidFill>
                  <a:srgbClr val="002060"/>
                </a:solidFill>
                <a:latin typeface="Calibri"/>
                <a:cs typeface="Calibri"/>
              </a:rPr>
              <a:t>Աշխարհագրական դիրքը էլեկտրոնային եղանակով կհաստատվի միայն այն ժամանակ, երբ մատակարարը մուտքի և ելքի ժամանակ ընտրում է «տունը»։</a:t>
            </a:r>
            <a:r>
              <a:rPr lang="hy" dirty="0">
                <a:solidFill>
                  <a:srgbClr val="002060"/>
                </a:solidFill>
                <a:latin typeface="Calibri"/>
                <a:cs typeface="Calibri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Բջջային հավելվածը հեշտությամբ հասանելի է հավելվածին մուտք ունեցող ցանկացած սարքի միջոցով, օրինակ՝</a:t>
            </a:r>
            <a:r>
              <a:rPr lang="hy" dirty="0"/>
              <a:t>սմարթ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հեռախոսի կամ պլանշետի։ </a:t>
            </a: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***1 անգամ սեղմեք մկնիկը` հաջորդ սլայդին անցնելու համար***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0125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DD5B4-B679-4383-B580-E50DAE10C556}" type="slidenum">
              <a:rPr lang="en-ID" smtClean="0"/>
              <a:t>29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476258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r>
              <a:rPr lang="hy-AM" dirty="0"/>
              <a:t>Հեռախոսային</a:t>
            </a:r>
            <a:r>
              <a:rPr lang="hy" dirty="0"/>
              <a:t> տարբերակի միջոցով աշխատանքային հերթափոխի սկզբում և վերջում մուտքի/ելքի գրանցման համար IHSS/WPCS-ի մատակարարները, ովքեր չեն բնակվում իրենց հաճախորդի հետ, պետք է օգտագործեն </a:t>
            </a:r>
            <a:r>
              <a:rPr lang="hy-AM" dirty="0"/>
              <a:t>շահառու</a:t>
            </a:r>
            <a:r>
              <a:rPr lang="hy" dirty="0"/>
              <a:t>ի տան ֆիքսված հեռախոսը: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r>
              <a:rPr lang="hy" dirty="0"/>
              <a:t>• </a:t>
            </a:r>
            <a:r>
              <a:rPr lang="hy-AM" dirty="0"/>
              <a:t>Հեռախոսային համակարգին</a:t>
            </a:r>
            <a:r>
              <a:rPr lang="hy" dirty="0"/>
              <a:t> կարելի է մուտք գործել՝ հավաքելով՝ (833) DIAL-EVV կամ (833) 342-5388 շահառուի տան ֆիքսված հեռախոսից:</a:t>
            </a:r>
            <a:endParaRPr lang="en-US" dirty="0">
              <a:cs typeface="Calibri" panose="020F0502020204030204"/>
            </a:endParaRPr>
          </a:p>
          <a:p>
            <a:r>
              <a:rPr lang="hy" dirty="0"/>
              <a:t>• Մատակարարները պետք է գրանցվեն հեռախոսային համակարգով և մուտք գործեն իրենց 9-նիշանոց մատակարարի համարով և 4-նիշանոց </a:t>
            </a:r>
            <a:r>
              <a:rPr lang="hy" sz="1200" dirty="0">
                <a:solidFill>
                  <a:srgbClr val="002060"/>
                </a:solidFill>
                <a:latin typeface="Calibri"/>
                <a:cs typeface="Calibri"/>
              </a:rPr>
              <a:t>ծածկագրով։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r>
              <a:rPr lang="hy" dirty="0"/>
              <a:t>• Մենք ավելացրել ենք հեռախոսային համակարգի նոր ընտրանքներ: Սեղմեք «6»՝ </a:t>
            </a:r>
            <a:r>
              <a:rPr lang="hy-AM" dirty="0"/>
              <a:t>շահառու</a:t>
            </a:r>
            <a:r>
              <a:rPr lang="hy" dirty="0"/>
              <a:t>ի տանը մուտքը գրանցելու համար և սեղմեք «7»՝ </a:t>
            </a:r>
            <a:r>
              <a:rPr lang="hy-AM" dirty="0"/>
              <a:t>շահառու</a:t>
            </a:r>
            <a:r>
              <a:rPr lang="hy" dirty="0"/>
              <a:t>ի տանից ելքը գրանցելու համար: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endParaRPr lang="en-US" dirty="0">
              <a:cs typeface="Calibri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r>
              <a:rPr lang="hy" dirty="0">
                <a:cs typeface="Calibri"/>
              </a:rPr>
              <a:t>Նշում՝ եթե շահառուն չունի տանը ֆիքսված հեռախոս, ապա մատակարարը պետք է օգտագործի ESP կամ EVV բջջային հավելվածը մուտքը/ելքը գրանցելու համար: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81007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hy" dirty="0"/>
              <a:t>Աշխատանքային օրվա սկզբում գրանցվելու համար մատակարարները նախ պետք է մուտք գործեն իրենց TTS հաշիվ։ Այնուհետև հիմնական ընտրացանկից </a:t>
            </a:r>
            <a:r>
              <a:rPr lang="hy" b="1" dirty="0"/>
              <a:t>սեղմեք «6</a:t>
            </a:r>
            <a:r>
              <a:rPr lang="hy" dirty="0"/>
              <a:t>»։ Մատակարարները կտեղափոխվեն շահառուի ընտրության ցանկը։ TTS-ը կտա հետևյալ հուշումը.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hy" b="1" i="1" dirty="0"/>
              <a:t>Ցանկանու՞մ եք </a:t>
            </a:r>
            <a:r>
              <a:rPr lang="hy" sz="1200" b="1" i="1" dirty="0">
                <a:latin typeface="Calibri"/>
                <a:ea typeface="+mn-lt"/>
                <a:cs typeface="+mn-lt"/>
              </a:rPr>
              <a:t>գրանցել մուտքը </a:t>
            </a:r>
            <a:r>
              <a:rPr lang="hy" b="1" i="1" dirty="0"/>
              <a:t> </a:t>
            </a:r>
            <a:r>
              <a:rPr lang="hy" i="1" dirty="0"/>
              <a:t>&lt;շահառուի անունը&gt; </a:t>
            </a:r>
            <a:r>
              <a:rPr lang="hy" b="1" i="1" dirty="0"/>
              <a:t>:</a:t>
            </a:r>
            <a:r>
              <a:rPr lang="hy" dirty="0"/>
              <a:t>  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hy" b="1" i="1" dirty="0"/>
              <a:t>Սեղմեք «1»՝ այո, կամ</a:t>
            </a:r>
            <a:r>
              <a:rPr lang="hy" dirty="0"/>
              <a:t>  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hy" b="1" i="1" dirty="0"/>
              <a:t>Սեղմեք «2»՝ ոչ-ի համար:</a:t>
            </a:r>
            <a:r>
              <a:rPr lang="hy" dirty="0"/>
              <a:t>  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hy" dirty="0"/>
              <a:t>Ընտրված շահառուի մոտ գրանցվելու համար </a:t>
            </a:r>
            <a:r>
              <a:rPr lang="hy" b="1" dirty="0"/>
              <a:t>սեղմեք «1»՝ այո.</a:t>
            </a:r>
            <a:r>
              <a:rPr lang="hy" dirty="0"/>
              <a:t>  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hy" b="1" dirty="0"/>
              <a:t>Նշում. </a:t>
            </a:r>
            <a:r>
              <a:rPr lang="hy" dirty="0"/>
              <a:t>Եթե ընտրված շահառուն կապված է և՛ IHSS, և՛ WPCS ծրագրերի հետ, և մատակարարը մատուցում է և՛ IHSS, և՛ WPCS ծառայությունները նրանց համար, ապա մատակարարից կպահանջվի երկու ծրագրերի համար առանձին գրանցել մուտքը։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hy" dirty="0"/>
              <a:t>Այնուհետև մատակարարը կտեղափոխվի տեղորոշման տարբերակի ընտրությանը։ TTS-ն կտա հետևյալ հուշումը.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hy" b="1" i="1" dirty="0"/>
              <a:t>Խնդրում ենք ընտրել այն վայրը, որտեղից մուտք եք գործում:</a:t>
            </a:r>
            <a:r>
              <a:rPr lang="hy" dirty="0"/>
              <a:t>  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hy" b="1" i="1" dirty="0"/>
              <a:t>Սեղմեք «1» «Տուն» կամ</a:t>
            </a:r>
            <a:r>
              <a:rPr lang="hy" dirty="0"/>
              <a:t>  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hy" b="1" i="1" dirty="0"/>
              <a:t>Սեղմեք «2»՝ համայնքի համար 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65478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hy" dirty="0"/>
              <a:t>Աշխատանքային օրվա վերջում մատակարարը պետք է դուրս գա համակարգից։ Աշխատանքային օրվա վերջում ելքը գրանցելու համար մատակարարը նախ պետք է մտնի իր TTS հաշիվ: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hy" dirty="0"/>
              <a:t>Հիմնական ընտրացանկում մատակարարը պետք է ընտրի </a:t>
            </a:r>
            <a:r>
              <a:rPr lang="hy" b="1" dirty="0"/>
              <a:t>Սեղմեք «7»՝ </a:t>
            </a:r>
            <a:r>
              <a:rPr lang="hy" dirty="0"/>
              <a:t>շահառուի մոտից ելքը գրանցելու համար։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hy" dirty="0"/>
              <a:t>Մատակարարները կտեղափոխվեն շահառուի ընտրության ցանկը։ TTS-ը կտա հետևյալ հուշումը.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hy" b="1" i="1" dirty="0"/>
              <a:t>Ցանկանու՞մ եք </a:t>
            </a:r>
            <a:r>
              <a:rPr lang="hy" sz="1200" b="1" i="1" dirty="0">
                <a:latin typeface="Calibri"/>
                <a:ea typeface="+mn-lt"/>
                <a:cs typeface="+mn-lt"/>
              </a:rPr>
              <a:t>գրանցել ելքը </a:t>
            </a:r>
            <a:r>
              <a:rPr lang="hy" b="1" i="1" dirty="0"/>
              <a:t> </a:t>
            </a:r>
            <a:r>
              <a:rPr lang="hy" i="1" dirty="0"/>
              <a:t>&lt;շահառուի անունը&gt; </a:t>
            </a:r>
            <a:r>
              <a:rPr lang="hy" b="1" i="1" dirty="0"/>
              <a:t>:</a:t>
            </a:r>
            <a:r>
              <a:rPr lang="hy" dirty="0"/>
              <a:t>  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hy" b="1" i="1" dirty="0"/>
              <a:t>Սեղմեք «1»՝ այո, կամ</a:t>
            </a:r>
            <a:r>
              <a:rPr lang="hy" dirty="0"/>
              <a:t>  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hy" b="1" i="1" dirty="0"/>
              <a:t>Սեղմեք «2»՝ ոչ-ի համար:</a:t>
            </a:r>
            <a:r>
              <a:rPr lang="hy" dirty="0"/>
              <a:t>  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hy" dirty="0"/>
              <a:t>Ընտրված շահառուի մոտ ելքը գրանցելու համար </a:t>
            </a:r>
            <a:r>
              <a:rPr lang="hy" b="1" dirty="0"/>
              <a:t>սեղմեք «1»՝ այո.</a:t>
            </a:r>
            <a:r>
              <a:rPr lang="hy" dirty="0"/>
              <a:t>  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hy" b="1" dirty="0"/>
              <a:t>Նշում. </a:t>
            </a:r>
            <a:r>
              <a:rPr lang="hy" dirty="0"/>
              <a:t>Եթե ընտրված շահառուն կապված է և՛ IHSS, և՛ WPCS ծրագրերի հետ, և մատակարարը մատուցում է և՛ IHSS, և՛ WPCS ծառայությունները նրանց համար, ապա մատակարարից կպահանջվի երկու ծրագրերի համար առանձին գրանցել ելքը։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hy" dirty="0"/>
              <a:t>Այնուհետև մատակարարը կտեղափոխվի տեղորոշման տարբերակի ընտրությանը։ TTS-ն կտա հետևյալ հուշումը.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49909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hy" b="1" i="1" dirty="0"/>
              <a:t>Խնդրում ենք ընտրել այն վայրը, որտեղից ելք եք գործում:</a:t>
            </a:r>
            <a:r>
              <a:rPr lang="hy" dirty="0"/>
              <a:t>  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hy" b="1" i="1" dirty="0"/>
              <a:t>Սեղմեք «1» «Տուն» կամ</a:t>
            </a:r>
            <a:r>
              <a:rPr lang="hy" dirty="0"/>
              <a:t>  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hy" b="1" i="1" dirty="0"/>
              <a:t>Սեղմեք «2»՝ համայնքի համար </a:t>
            </a: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hy" dirty="0"/>
              <a:t>TTS-ը կխնդրի մատակարարներին ստուգել, թե արդյոք իրենց ելքի մուտքագրումը ճիշտ է, կամ արդյոք կցանկանան խմբագրել մուտքը հետևյալ հուշումով.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y" sz="1200" b="1" i="1" dirty="0">
                <a:latin typeface="Calibri"/>
                <a:ea typeface="+mn-lt"/>
                <a:cs typeface="+mn-lt"/>
              </a:rPr>
              <a:t>Դուք գրանցում եք ելքը հետևյալի համար.</a:t>
            </a:r>
            <a:r>
              <a:rPr lang="hy" sz="1200" dirty="0">
                <a:latin typeface="Calibri"/>
                <a:ea typeface="+mn-lt"/>
                <a:cs typeface="+mn-lt"/>
              </a:rPr>
              <a:t>  </a:t>
            </a:r>
            <a:endParaRPr lang="en-US" sz="1200" dirty="0">
              <a:latin typeface="Calibri"/>
              <a:cs typeface="Calibri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y" sz="1200" b="1" i="1" dirty="0">
                <a:latin typeface="Calibri"/>
                <a:ea typeface="+mn-lt"/>
                <a:cs typeface="+mn-lt"/>
              </a:rPr>
              <a:t>Շահառուի անունը</a:t>
            </a:r>
            <a:r>
              <a:rPr lang="hy" sz="1200" dirty="0">
                <a:latin typeface="Calibri"/>
                <a:ea typeface="+mn-lt"/>
                <a:cs typeface="+mn-lt"/>
              </a:rPr>
              <a:t>  </a:t>
            </a:r>
            <a:endParaRPr lang="en-US" sz="1200" dirty="0">
              <a:latin typeface="Calibri"/>
              <a:cs typeface="Calibri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y" sz="1200" b="1" i="1" dirty="0">
                <a:latin typeface="Calibri"/>
                <a:ea typeface="+mn-lt"/>
                <a:cs typeface="+mn-lt"/>
              </a:rPr>
              <a:t>Շահառուի գործի համարը</a:t>
            </a:r>
            <a:r>
              <a:rPr lang="hy" sz="1200" dirty="0">
                <a:latin typeface="Calibri"/>
                <a:ea typeface="+mn-lt"/>
                <a:cs typeface="+mn-lt"/>
              </a:rPr>
              <a:t>  </a:t>
            </a:r>
            <a:endParaRPr lang="en-US" sz="1200" dirty="0">
              <a:latin typeface="Calibri"/>
              <a:cs typeface="Calibri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y" sz="1200" b="1" i="1" dirty="0">
                <a:latin typeface="Calibri"/>
                <a:ea typeface="+mn-lt"/>
                <a:cs typeface="+mn-lt"/>
              </a:rPr>
              <a:t>Ծրագրի </a:t>
            </a:r>
            <a:r>
              <a:rPr lang="hy" sz="1200" i="1" dirty="0">
                <a:latin typeface="Calibri"/>
                <a:ea typeface="+mn-lt"/>
                <a:cs typeface="+mn-lt"/>
              </a:rPr>
              <a:t>տեսակը՝ IHSS կամ WPCS</a:t>
            </a:r>
            <a:r>
              <a:rPr lang="hy" sz="1200" dirty="0">
                <a:latin typeface="Calibri"/>
                <a:ea typeface="+mn-lt"/>
                <a:cs typeface="+mn-lt"/>
              </a:rPr>
              <a:t>  </a:t>
            </a:r>
            <a:endParaRPr lang="en-US" sz="1200" dirty="0">
              <a:latin typeface="Calibri"/>
              <a:cs typeface="Calibri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y" sz="1200" b="1" i="1" dirty="0">
                <a:latin typeface="Calibri"/>
                <a:ea typeface="+mn-lt"/>
                <a:cs typeface="+mn-lt"/>
              </a:rPr>
              <a:t>Գտնվելու վայրը՝ </a:t>
            </a:r>
            <a:r>
              <a:rPr lang="hy" sz="1200" i="1" dirty="0">
                <a:latin typeface="Calibri"/>
                <a:ea typeface="+mn-lt"/>
                <a:cs typeface="+mn-lt"/>
              </a:rPr>
              <a:t>տուն կամ համայնք</a:t>
            </a:r>
            <a:r>
              <a:rPr lang="hy" sz="1200" dirty="0">
                <a:latin typeface="Calibri"/>
                <a:ea typeface="+mn-lt"/>
                <a:cs typeface="+mn-lt"/>
              </a:rPr>
              <a:t>  </a:t>
            </a:r>
            <a:endParaRPr lang="en-US" sz="1200" dirty="0">
              <a:latin typeface="Calibri"/>
              <a:cs typeface="Calibri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y" sz="1200" b="1" i="1" dirty="0">
                <a:latin typeface="Calibri"/>
                <a:ea typeface="+mn-lt"/>
                <a:cs typeface="+mn-lt"/>
              </a:rPr>
              <a:t>Եթե ճիշտ է, սեղմեք «1» կամ սեղմեք «2»՝ այս գրառումը խմբագրելու համար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y" sz="1200" b="1" dirty="0">
                <a:latin typeface="Calibri"/>
                <a:ea typeface="+mn-lt"/>
                <a:cs typeface="Calibri"/>
              </a:rPr>
              <a:t>Սեղմեք 1՝ </a:t>
            </a:r>
            <a:r>
              <a:rPr lang="hy" sz="1200" dirty="0">
                <a:latin typeface="Calibri"/>
                <a:ea typeface="+mn-lt"/>
                <a:cs typeface="Calibri"/>
              </a:rPr>
              <a:t>հաստատելու համար, որ ելքի տվյալները ճիշտ են:</a:t>
            </a:r>
            <a:endParaRPr lang="en-US" sz="1200" dirty="0"/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59045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hy" dirty="0"/>
              <a:t>Հեռախոսային համակարգը կխնդրի մատակարարին մուտքագրել օրվա ընթացքում աշխատած ժամերը հետևյալ կերպ.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hy" b="1" i="1" dirty="0"/>
              <a:t>Խնդրում ենք մուտքագրել ձեր աշխատած ժամերը </a:t>
            </a:r>
            <a:r>
              <a:rPr lang="hy" sz="1200" b="1" i="1" dirty="0">
                <a:latin typeface="Calibri"/>
                <a:cs typeface="Calibri"/>
              </a:rPr>
              <a:t>երկնիշ թվի տեսքով</a:t>
            </a:r>
            <a:r>
              <a:rPr lang="hy" b="1" i="1" dirty="0"/>
              <a:t>: Օրինակ, եթե չորս ժամ  եք աշխատել, մուտքագրեք «04»: Մուտքագրեք ձեր աշխատած ժամերը, </a:t>
            </a:r>
            <a:r>
              <a:rPr lang="hy" sz="1200" b="1" i="1" dirty="0">
                <a:latin typeface="Calibri"/>
                <a:cs typeface="Calibri"/>
              </a:rPr>
              <a:t>այնուհետև սեղմեք վանդականիշ (#)։</a:t>
            </a: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hy" dirty="0"/>
              <a:t>Այնուհետև հեռախոսային համակարգը կթվարկի մատակարարի մուտքագրած ժամերը և կհարցնի՝ արդյոք դրանք ճիշտ են, թե մատակարարը ցանկանում է խմբագրել մուտքը։ Եթե մատակարարը հաստատի, որ մուտքագրված ժամերը ճիշտ են, համակարգը կխնդրի նրանց մուտքագրել րոպեները հետևյալ հուշումով.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hy" b="1" i="1" dirty="0"/>
              <a:t>Խնդրում ենք մուտքագրել ձեր աշխատած </a:t>
            </a:r>
            <a:r>
              <a:rPr lang="hy" sz="1200" b="1" i="1" dirty="0">
                <a:latin typeface="Calibri"/>
                <a:cs typeface="Calibri"/>
              </a:rPr>
              <a:t>րոպեները երկնիշ թվի տեսքով: Օրինակ, եթե աշխատել եք երեսուն րոպե, մուտքագրեք «30»: Մուտքագրեք աշխատած րոպեները, այնուհետև սեղմեք վանդականիշ (#):</a:t>
            </a:r>
            <a:endParaRPr lang="en-US" dirty="0"/>
          </a:p>
          <a:p>
            <a:pPr marL="285750" indent="-285750" algn="just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hy" sz="1200" dirty="0">
                <a:latin typeface="Calibri"/>
                <a:cs typeface="Calibri"/>
              </a:rPr>
              <a:t>Համակարգը կթվարկի մուտքագրված րոպեները և կհարցնի ձեզ՝ արդյոք դրանք ճի՞շտ են, թե՞ ցանկանում եք խմբագրել գրառումը: Եթե մուտքագրված րոպեները ճիշտ են, TTS-ը կպահպանի գրառումը, և դուք կվերադառնաք գործողությունների / </a:t>
            </a:r>
            <a:r>
              <a:rPr lang="en-US" sz="1200" dirty="0">
                <a:latin typeface="Calibri"/>
                <a:cs typeface="Calibri"/>
              </a:rPr>
              <a:t>Activity</a:t>
            </a:r>
            <a:r>
              <a:rPr lang="hy-AM" sz="1200" dirty="0">
                <a:latin typeface="Calibri"/>
                <a:cs typeface="Calibri"/>
              </a:rPr>
              <a:t>/</a:t>
            </a:r>
            <a:r>
              <a:rPr lang="hy" sz="1200" dirty="0">
                <a:latin typeface="Calibri"/>
                <a:cs typeface="Calibri"/>
              </a:rPr>
              <a:t> ընտրացանկ։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hy" sz="1200" b="1" dirty="0">
                <a:latin typeface="Calibri"/>
                <a:cs typeface="Calibri"/>
              </a:rPr>
              <a:t>Շնորհավորու՜մ ենք:</a:t>
            </a:r>
            <a:r>
              <a:rPr lang="hy" sz="1200" dirty="0">
                <a:latin typeface="Calibri"/>
                <a:cs typeface="Calibri"/>
              </a:rPr>
              <a:t> </a:t>
            </a:r>
            <a:r>
              <a:rPr lang="hy" sz="1200" b="1" dirty="0">
                <a:latin typeface="Calibri"/>
                <a:cs typeface="Calibri"/>
              </a:rPr>
              <a:t>Դուք հաջողությամբ գրանցեցիք ձեր ելքը այս շահառուի մոտից։</a:t>
            </a: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endParaRPr lang="en-US" dirty="0"/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93320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DD5B4-B679-4383-B580-E50DAE10C556}" type="slidenum">
              <a:rPr lang="en-ID" smtClean="0"/>
              <a:t>36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268105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Նշում.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Էլեկտրոնային ծառայությունների պորտալը փոփոխվել է՝ ներառելու Check-In-Out / մուտք</a:t>
            </a:r>
            <a:r>
              <a:rPr lang="hy-A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-ելքի գրանցման ընտրությունը, որը թույլ է տալիս Մատակարարներին հեշտությամբ մուտք գործել և դուրս գալ՝ օգտագործելով իրենց ESP հաշիվները։ ESP տարբերակի միջոցով </a:t>
            </a:r>
            <a:r>
              <a:rPr lang="hy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մուտքը գրանցելու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 IHSS/WPCS շահառուի հետ չբնակվող մատակարարները պետք է՝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dirty="0"/>
              <a:t>Մուտք գործել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y" dirty="0"/>
              <a:t>ESP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հաշիվ։ Մուտք գործելուց հետո գլխավոր էջում պետք է ընտրել 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Check-In/Out հղումը: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 Սեղմեք մկնիկը հաջորդ սլայդին անցնելու համար***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6112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Նշում.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" dirty="0"/>
              <a:t>Մատակարարը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կտեղափոխվի 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Check-In/Out էկրան, </a:t>
            </a:r>
            <a:r>
              <a:rPr lang="hy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որտեղ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կառաջարկվի ընտրել այն գործողությունը, որը ցանկանում են կատարել՝ մուտք գործել կամ դուրս գալ:</a:t>
            </a:r>
            <a:r>
              <a:rPr lang="hy" dirty="0"/>
              <a:t> </a:t>
            </a:r>
            <a:r>
              <a:rPr lang="hy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Գրանցվելու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 սեղմեք 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Check-in հղման վրա: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 Սեղմեք մկնիկը հաջորդ սլայդին անցնելու համար***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7166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Դիտողություններ: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ESP-ն պահանջում է, որ </a:t>
            </a:r>
            <a:r>
              <a:rPr lang="hy" dirty="0"/>
              <a:t>մատակարարի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տեղորոշման ծառայությունները միացված լինեն մուտքի/ելքի գրանցման համար: Շարունակելու համար </a:t>
            </a:r>
            <a:r>
              <a:rPr lang="hy" dirty="0"/>
              <a:t>մատակարարները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 է ընտրեն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Enable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hy-A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Միացնել»:</a:t>
            </a:r>
            <a:r>
              <a:rPr lang="hy" dirty="0"/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Եթե </a:t>
            </a:r>
            <a:r>
              <a:rPr lang="hy" dirty="0"/>
              <a:t>նրանք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ընտրեն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Now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hy-A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Ոչ հիմա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կցուցադրվի նախազգուշական հաղորդագրություն.</a:t>
            </a:r>
            <a:r>
              <a:rPr lang="hy" dirty="0"/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Այս հավելվածը պահանջում է, որ տեղորոշման ծառայությունները միացված լինեն՝ մուտքի/ելքի գրանցման համար: Շարունակելու համար խնդրում ենք միացնել տեղորոշման ծառայությունները։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***1 անգամ սեղմեք մկնիկը ` հաջորդ սլայդին անցնելու համար***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759AD-38CB-4221-820F-F69AD6F91C7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978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2946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y-AM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Նշումներ.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Երբ </a:t>
            </a:r>
            <a:r>
              <a:rPr lang="hy" dirty="0"/>
              <a:t>մատակարարներն ընտրեն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“Enable”</a:t>
            </a:r>
            <a:r>
              <a:rPr lang="hy-A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«Միացնել», </a:t>
            </a:r>
            <a:r>
              <a:rPr lang="hy" dirty="0"/>
              <a:t>նրանցից թույլտվություն կհարցնեն, որպեսզի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«ihss.ca.gov» կայքն իմանա նրանց</a:t>
            </a:r>
            <a:r>
              <a:rPr lang="hy" dirty="0"/>
              <a:t>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գտնվելու վայրը: Շարունակելու համար </a:t>
            </a:r>
            <a:r>
              <a:rPr lang="hy" dirty="0"/>
              <a:t>նրանք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 է ընտրեն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hy-A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dirty="0"/>
              <a:t>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Թույլատրել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»։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Եթե </a:t>
            </a:r>
            <a:r>
              <a:rPr lang="hy" dirty="0"/>
              <a:t>մատակարարն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ընտրի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Block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hy-A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Արգելափակել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</a:t>
            </a:r>
            <a:r>
              <a:rPr lang="hy" dirty="0"/>
              <a:t>նա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չի կարողանա շարունակել մուտք գործելու / Check-in գործընթացը։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Խնդրում ենք նկատի ունենալ. </a:t>
            </a:r>
            <a:r>
              <a:rPr lang="hy" b="1" i="1" u="sng" dirty="0"/>
              <a:t>մատակարարի գտնվելու վայրը շարունակաբար </a:t>
            </a:r>
            <a:r>
              <a:rPr lang="hy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չի հետագծվում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Աշխարհագրական դիրքը ֆիքսվում է միայն մուտքի և դուրս գալու ժամանակ՝ ստուգելու համար, որ </a:t>
            </a:r>
            <a:r>
              <a:rPr lang="hy" dirty="0"/>
              <a:t>մատակարարը գտնվում է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շահառուի տանը։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***1 անգամ սեղմեք մկնիկը` հաջորդ սլայդին անցնելու համար***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759AD-38CB-4221-820F-F69AD6F91C7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900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y-AM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Նշումներ՝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Երբ </a:t>
            </a:r>
            <a:r>
              <a:rPr lang="hy" dirty="0"/>
              <a:t>մատակարարն ընտրի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“Allow”</a:t>
            </a:r>
            <a:r>
              <a:rPr lang="en-US" dirty="0"/>
              <a:t> </a:t>
            </a:r>
            <a:r>
              <a:rPr lang="hy-AM" dirty="0"/>
              <a:t>/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«Թույլատրել», </a:t>
            </a:r>
            <a:r>
              <a:rPr lang="hy" dirty="0"/>
              <a:t>նրանք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կտեղափոխվեն մուտքի մուտք գործելու էկրան:</a:t>
            </a:r>
            <a:r>
              <a:rPr lang="hy" dirty="0"/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Մուտք գործելու էկրանին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նրանք կտեսնեն շահառու(ներ</a:t>
            </a:r>
            <a:r>
              <a:rPr lang="hy" dirty="0"/>
              <a:t>)ի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անունները, որոնց համար </a:t>
            </a:r>
            <a:r>
              <a:rPr lang="hy" dirty="0"/>
              <a:t>նրանք աշխատում են։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dirty="0"/>
              <a:t>Մատակարարը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 է 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ընտրի այն շահառուին, </a:t>
            </a:r>
            <a:r>
              <a:rPr lang="hy" dirty="0"/>
              <a:t>ում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 ցանկանում է գրանցվել,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ընտրել 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վայրը՝ տուն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 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համայնք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այնուհետև սեղմել 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Check-in կոճակին։</a:t>
            </a:r>
            <a:r>
              <a:rPr lang="hy" dirty="0"/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Խնդրում ենք նկատի ունենալ.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Եթե շահառուն գրանցված է մեկ ծրագրում (IHSS կամ WPCS), ծրագրի տեսակի տարբերակը </a:t>
            </a:r>
            <a:r>
              <a:rPr lang="hy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չի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ցուցադրվի։ Այս օրինակում շահառուն գրանցված է միայն մեկ ծրագրում, հետևաբար ծրագրի տեսակի տարբերակը այստեղ ցուցադրված չէ: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***1 անգամ սեղմեք մկնիկը` հաջորդ սլայդին անցնելու համար***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759AD-38CB-4221-820F-F69AD6F91C7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091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hy" b="1" kern="1200" dirty="0">
                <a:effectLst/>
              </a:rPr>
              <a:t>Նշում.</a:t>
            </a:r>
          </a:p>
          <a:p>
            <a:pPr>
              <a:lnSpc>
                <a:spcPct val="150000"/>
              </a:lnSpc>
            </a:pPr>
            <a:r>
              <a:rPr lang="hy" kern="1200" dirty="0">
                <a:effectLst/>
              </a:rPr>
              <a:t>Եթե </a:t>
            </a:r>
            <a:r>
              <a:rPr lang="hy-AM" kern="1200" dirty="0">
                <a:effectLst/>
              </a:rPr>
              <a:t>շահառուն</a:t>
            </a:r>
            <a:r>
              <a:rPr lang="hy" kern="1200" dirty="0">
                <a:effectLst/>
              </a:rPr>
              <a:t> գրանցված է երկու ծրագրերում էլ՝ IHSS և</a:t>
            </a:r>
            <a:r>
              <a:rPr lang="hy" dirty="0"/>
              <a:t> </a:t>
            </a:r>
            <a:r>
              <a:rPr lang="hy" kern="1200" dirty="0">
                <a:effectLst/>
              </a:rPr>
              <a:t>WPCS, </a:t>
            </a:r>
            <a:r>
              <a:rPr lang="hy" b="1" kern="1200" dirty="0">
                <a:effectLst/>
              </a:rPr>
              <a:t>ծրագրի տեսակն ընտրելու</a:t>
            </a:r>
            <a:r>
              <a:rPr lang="hy" b="1" dirty="0"/>
              <a:t> </a:t>
            </a:r>
            <a:r>
              <a:rPr lang="hy" kern="1200" dirty="0">
                <a:effectLst/>
              </a:rPr>
              <a:t>տարբերակը </a:t>
            </a:r>
            <a:r>
              <a:rPr lang="hy" i="0" u="sng" kern="1200" dirty="0">
                <a:effectLst/>
              </a:rPr>
              <a:t>կցուցադրվի</a:t>
            </a:r>
            <a:r>
              <a:rPr lang="hy" kern="1200" dirty="0">
                <a:effectLst/>
              </a:rPr>
              <a:t> էկրանին։ </a:t>
            </a:r>
            <a:r>
              <a:rPr lang="hy" dirty="0"/>
              <a:t>Մատակարարը </a:t>
            </a:r>
            <a:r>
              <a:rPr lang="hy" kern="1200" dirty="0">
                <a:effectLst/>
              </a:rPr>
              <a:t>կընտրի </a:t>
            </a:r>
            <a:r>
              <a:rPr lang="hy" b="1" kern="1200" dirty="0">
                <a:effectLst/>
              </a:rPr>
              <a:t>ծրագրի տեսակը՝</a:t>
            </a:r>
            <a:r>
              <a:rPr lang="hy" dirty="0"/>
              <a:t> </a:t>
            </a:r>
            <a:r>
              <a:rPr lang="hy" b="1" kern="1200" dirty="0">
                <a:effectLst/>
              </a:rPr>
              <a:t>IHSS</a:t>
            </a:r>
            <a:r>
              <a:rPr lang="hy" dirty="0"/>
              <a:t> </a:t>
            </a:r>
            <a:r>
              <a:rPr lang="hy" kern="1200" dirty="0">
                <a:effectLst/>
              </a:rPr>
              <a:t>կամ</a:t>
            </a:r>
            <a:r>
              <a:rPr lang="hy" dirty="0"/>
              <a:t> </a:t>
            </a:r>
            <a:r>
              <a:rPr lang="hy" b="1" kern="1200" dirty="0">
                <a:effectLst/>
              </a:rPr>
              <a:t>WPCS՝</a:t>
            </a:r>
            <a:r>
              <a:rPr lang="hy" dirty="0"/>
              <a:t> </a:t>
            </a:r>
            <a:r>
              <a:rPr lang="hy-AM" kern="1200" dirty="0">
                <a:effectLst/>
              </a:rPr>
              <a:t>մուտք գործելու </a:t>
            </a:r>
            <a:r>
              <a:rPr lang="hy" kern="1200" dirty="0">
                <a:effectLst/>
              </a:rPr>
              <a:t>համար։</a:t>
            </a:r>
            <a:endParaRPr lang="en-US" dirty="0"/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***Սեղմեք մկնիկը` հաջորդ սլայդին անցնելու համար***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hy-AM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759AD-38CB-4221-820F-F69AD6F91C7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113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Նշումներ.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Երբ </a:t>
            </a:r>
            <a:r>
              <a:rPr lang="hy" dirty="0"/>
              <a:t>մատակարարը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սեղմի Check-in կոճակը, կհայտնվի հաղորդագրություն: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Մատակարարը կընտրի «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ԱՅՈ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»՝ հաստատելով մուտք գործելն ընտրված շահառուի համար։</a:t>
            </a:r>
            <a:r>
              <a:rPr lang="hy" dirty="0"/>
              <a:t> 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Մուտք գործելու գործընթացն ավարտված է, և </a:t>
            </a:r>
            <a:r>
              <a:rPr lang="hy" dirty="0"/>
              <a:t>մատակարարը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կտեղափոխվի 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մուտք գործելու հաստատման էկրան: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***Սեղմեք մկնիկը 1 անգամ` հաջորդ սլայդին անցնելու համար***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759AD-38CB-4221-820F-F69AD6F91C7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6828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y-AM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Նշումներ.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Մուտք գործելու հաստատման էկրանից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y" dirty="0"/>
              <a:t>մատակարարները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հնարավորություն ունեն վերադառնալու գլխավոր էջ կամ գրանցվել մեկ այլ շահառուի համար։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Երբ </a:t>
            </a:r>
            <a:r>
              <a:rPr lang="hy" dirty="0"/>
              <a:t>մատակարարը պատրաստ է դուրս գալ իր աշխատանքային օրվա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ավարտին, նա</a:t>
            </a:r>
            <a:r>
              <a:rPr lang="hy" dirty="0"/>
              <a:t> կհետևի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նմանատիպ քայլերին ելքի գործընթացի համար:</a:t>
            </a: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***1 անգամ սեղմեք մկնիկը` հաջորդ սլայդին անցնելու համար***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759AD-38CB-4221-820F-F69AD6F91C7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7798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Նշում.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 տարբերակի միջոցով </a:t>
            </a:r>
            <a:r>
              <a:rPr lang="hy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դուրս գալու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 </a:t>
            </a:r>
            <a:r>
              <a:rPr lang="hy" dirty="0"/>
              <a:t>մատակարարը մուտք կգործի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 </a:t>
            </a:r>
            <a:r>
              <a:rPr lang="hy" dirty="0"/>
              <a:t>ESP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հաշիվ։ Մուտք գործելուց հետո </a:t>
            </a:r>
            <a:r>
              <a:rPr lang="hy" dirty="0"/>
              <a:t>նրանք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կտեղափոխվեն հիմնական էջ։ Հիմնական էջում </a:t>
            </a:r>
            <a:r>
              <a:rPr lang="hy" dirty="0"/>
              <a:t>մատակարարը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կընտրի 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Մուտք/ելք /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Check-In/Out 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հղումը։</a:t>
            </a:r>
            <a:r>
              <a:rPr lang="hy" b="1" dirty="0"/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 Սեղմեք մկնիկը հաջորդ սլայդին անցնելու համար***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2300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Նշում.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" dirty="0"/>
              <a:t>Մատակարարները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կտեղափոխվեն 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մուտքի/ելքի էկրան, </a:t>
            </a:r>
            <a:r>
              <a:rPr lang="hy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որտեղ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կառաջարկվի ընտրել այն գործողությունը, որը </a:t>
            </a:r>
            <a:r>
              <a:rPr lang="hy" dirty="0"/>
              <a:t>նրանք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ցանկանում են կատարել՝ մուտք գործել կամ դուրս գալ։</a:t>
            </a:r>
            <a:r>
              <a:rPr lang="hy" dirty="0"/>
              <a:t> </a:t>
            </a:r>
            <a:r>
              <a:rPr lang="hy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Դուրս գալու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համար սեղմեք 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Check-out հղմանը։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 Սեղմեք մկնիկը՝ հաջորդ սլայդին անցնելու համար***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2206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Նշումներ.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Ելքի կոճակն ընտրելուց հետո </a:t>
            </a:r>
            <a:r>
              <a:rPr lang="hy" dirty="0"/>
              <a:t>մատակարարը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կտեղափոխվի ելքի / Check-out էկրան:</a:t>
            </a:r>
            <a:r>
              <a:rPr lang="hy" dirty="0"/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Check-out էկրանին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նրանք կտեսնեն շահառու(</a:t>
            </a:r>
            <a:r>
              <a:rPr lang="hy" dirty="0"/>
              <a:t>ներ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)ի անունները, որոնց համար </a:t>
            </a:r>
            <a:r>
              <a:rPr lang="hy" dirty="0"/>
              <a:t>նրանք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աշխատում են:</a:t>
            </a:r>
            <a:r>
              <a:rPr lang="hy" dirty="0"/>
              <a:t> 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dirty="0"/>
              <a:t>Մատակարարը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 է 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ընտրի այն շահառուին, </a:t>
            </a:r>
            <a:r>
              <a:rPr lang="hy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որի մոտից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ցանկանում է դուրս գալ,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ընտրի 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վայրը՝ տուն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 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համայնք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Աշխատած ժամերն ու րոպեները,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և այնուհետև սեղմի 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Check-out կոճակը։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</a:endParaRPr>
          </a:p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Խնդրում ենք նկատի ունենալ.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Եթե շահառուն գրանցված է մեկ ծրագրում (IHSS կամ WPCS), ծրագրի տեսակի տարբերակը </a:t>
            </a:r>
            <a:r>
              <a:rPr lang="hy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չի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ցուցադրվի։ Այս օրինակում շահառուն գրանցված է միայն մեկ ծրագրում, հետևաբար ծրագրի տեսակի տարբերակը այստեղ ցուցադրված չէ: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***1 անգամ սեղմեք մկնիկը` հաջորդ սլայդին անցնելու համար***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759AD-38CB-4221-820F-F69AD6F91C7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982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Նշումներ.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Ելքի կոճակն ընտրելուց հետո </a:t>
            </a:r>
            <a:r>
              <a:rPr lang="hy" dirty="0"/>
              <a:t>մատակարարը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կտեղափոխվի ելքի / Check-out էկրան:</a:t>
            </a:r>
            <a:r>
              <a:rPr lang="hy" dirty="0"/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Check-out էկրանին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նրանք կտեսնեն շահառու(</a:t>
            </a:r>
            <a:r>
              <a:rPr lang="hy" dirty="0"/>
              <a:t>ներ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)ի անունները, որոնց համար </a:t>
            </a:r>
            <a:r>
              <a:rPr lang="hy" dirty="0"/>
              <a:t>նրանք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աշխատում են:</a:t>
            </a:r>
            <a:r>
              <a:rPr lang="hy" dirty="0"/>
              <a:t> 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dirty="0"/>
              <a:t>Մատակարարը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 է 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ընտրի այն շահառուին, </a:t>
            </a:r>
            <a:r>
              <a:rPr lang="hy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որի մոտից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ցանկանում է դուրս գալ,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ընտրի 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վայրը՝ տուն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կամ 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համայնք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Աշխատած ժամերն ու րոպեները,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և այնուհետև սեղմի 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Check-out կոճակը։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</a:endParaRPr>
          </a:p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Խնդրում ենք նկատի ունենալ.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Եթե շահառուն գրանցված է մեկ ծրագրում (կամ IHSS, կամ WPCS), ծրագրի տեսակի տարբերակը </a:t>
            </a:r>
            <a:r>
              <a:rPr lang="hy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չի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ցուցադրվի։ Այս օրինակում շահառուն գրանցված է միայն մեկ ծրագրում, հետևաբար ծրագրի տեսակի տարբերակը այստեղ ցուցադրված չէ: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***1 անգամ սեղմեք մկնիկը` հաջորդ սլայդին անցնելու համար***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759AD-38CB-4221-820F-F69AD6F91C7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268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y-AM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Նշումներ.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Ելքի գրանցման հաստատման էկրանից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y" dirty="0"/>
              <a:t>մատակարարները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հնարավորություն ունեն վերադառնալու գլխավոր էջ կամ գրանցել ելքը մեկ այլ շահառուի համար։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hy-AM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hy-A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Calibri"/>
              </a:rPr>
              <a:t>Այսքանով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ավարտում է մուտքի և ելքի գործընթացը </a:t>
            </a:r>
            <a:r>
              <a:rPr lang="hy" dirty="0"/>
              <a:t>ընտրված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շահառուի համար՝ օգտագործելով 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Էլեկտրոնային ծառայությունների պորտալը։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***1 անգամ սեղմեք մկնիկը` հաջորդ սլայդին անցնելու համար***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759AD-38CB-4221-820F-F69AD6F91C7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8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Կարդացեք սլայդը՝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IHSS EVV Mobile </a:t>
            </a:r>
            <a:r>
              <a:rPr lang="hy-A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հավելվածը տեղադրելուց հետո մատակարարները կտեսնեն սկզբնական էկրանը, երբ </a:t>
            </a:r>
            <a:r>
              <a:rPr lang="hy-AM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առաջին անգամ </a:t>
            </a:r>
            <a:r>
              <a:rPr lang="hy-A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բացեն բջջային հավելվածը։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y-A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Սկզբնական էկրանն արագ ցուցադրում է հավելվածի առանձնահատկությունները։ Շարունակելու համար մատակարարները կարող են ընտրել </a:t>
            </a:r>
            <a:r>
              <a:rPr lang="hy-AM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«Հաջորդ» /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y-A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կոճակը։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(Սեղմեք մկնիկը 1 անգամ)</a:t>
            </a:r>
            <a:endParaRPr lang="hy-AM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-A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Սկզբնական էկրանը շրջանցելու և անմիջապես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IHSS EVV </a:t>
            </a:r>
            <a:r>
              <a:rPr lang="hy-AM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մուտքի գրանցման էկրանին անցնելու համար</a:t>
            </a:r>
            <a:r>
              <a:rPr lang="hy-A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մատակարարները կարող են ընտրել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y-A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հղումը վերևի աջ անկյունում:</a:t>
            </a: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***Սեղմեք մկնիկը 1 անգամ` հաջորդ սլայդին անցնելու համար***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7348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y-AM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Նշումներ.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Ելքի գրանցման հաստատման էկրանից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y" dirty="0"/>
              <a:t>մատակարարները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հնարավորություն ունեն վերադառնալու գլխավոր էջ կամ գրանցել ելքը մեկ այլ շահառուի համար։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hy-AM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hy-A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Calibri"/>
              </a:rPr>
              <a:t>Այսքանով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ավարտում է մուտքի և ելքի գործընթացը </a:t>
            </a:r>
            <a:r>
              <a:rPr lang="hy" dirty="0"/>
              <a:t>ընտրված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շահառուի համար՝ օգտագործելով 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Էլեկտրոնային ծառայությունների պորտալը։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***1 անգամ սեղմեք մկնիկը` հաջորդ սլայդին անցնելու համար***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759AD-38CB-4221-820F-F69AD6F91C7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9255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DD5B4-B679-4383-B580-E50DAE10C556}" type="slidenum">
              <a:rPr lang="en-ID" smtClean="0"/>
              <a:t>52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269716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y-AM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Նշումներ.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Ելքի գրանցման հաստատման էկրանից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y" dirty="0"/>
              <a:t>մատակարարները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հնարավորություն ունեն վերադառնալու գլխավոր էջ կամ գրանցել ելքը մեկ այլ շահառուի համար։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hy-AM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hy-A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Calibri"/>
              </a:rPr>
              <a:t>Այսքանով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ավարտում է մուտքի և ելքի գործընթացը </a:t>
            </a:r>
            <a:r>
              <a:rPr lang="hy" dirty="0"/>
              <a:t>ընտրված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շահառուի համար՝ օգտագործելով 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Էլեկտրոնային ծառայությունների պորտալը։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***1 անգամ սեղմեք մկնիկը` հաջորդ սլայդին անցնելու համար***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759AD-38CB-4221-820F-F69AD6F91C7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455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y" sz="1200" dirty="0">
                <a:solidFill>
                  <a:srgbClr val="002060"/>
                </a:solidFill>
                <a:latin typeface="Calibri"/>
                <a:cs typeface="Calibri"/>
              </a:rPr>
              <a:t>IHSS EVV Mobile App-ի մուտքի էկրանը ցուցադրում է IHSS անունը և պատկերանշանը</a:t>
            </a:r>
            <a:r>
              <a:rPr lang="hy-AM" sz="1200" dirty="0">
                <a:solidFill>
                  <a:srgbClr val="002060"/>
                </a:solidFill>
                <a:latin typeface="Calibri"/>
                <a:cs typeface="Calibri"/>
              </a:rPr>
              <a:t>։</a:t>
            </a:r>
            <a:endParaRPr lang="hy" sz="1200" dirty="0">
              <a:solidFill>
                <a:srgbClr val="002060"/>
              </a:solidFill>
              <a:latin typeface="Calibri"/>
              <a:cs typeface="Calibri"/>
            </a:endParaRPr>
          </a:p>
          <a:p>
            <a:r>
              <a:rPr lang="hy" dirty="0"/>
              <a:t>Մենք հասկանում ենք, որ դժվար է հետևել և հիշել բազմաթիվ </a:t>
            </a:r>
            <a:r>
              <a:rPr lang="hy-AM" dirty="0"/>
              <a:t>օգտ</a:t>
            </a:r>
            <a:r>
              <a:rPr lang="hy" dirty="0"/>
              <a:t>անուններն ու գաղտնաբառերը: Մենք նախագծել ենք IHSS EVV բջջային հավելվածը, որպեսզի մատակարարները օգտագործեն նույն </a:t>
            </a:r>
            <a:r>
              <a:rPr lang="hy-AM" dirty="0"/>
              <a:t>օգտ</a:t>
            </a:r>
            <a:r>
              <a:rPr lang="hy" dirty="0"/>
              <a:t>անունը և գաղտնաբառը, որ օգտագործում են իրենց ESP հաշիվ մուտք գործելու համար</a:t>
            </a:r>
            <a:r>
              <a:rPr lang="en-US" dirty="0"/>
              <a:t>:</a:t>
            </a:r>
            <a:r>
              <a:rPr lang="hy" dirty="0"/>
              <a:t> Կարիք չկա հիշել նոր </a:t>
            </a:r>
            <a:r>
              <a:rPr lang="hy-AM" dirty="0"/>
              <a:t>օգտ</a:t>
            </a:r>
            <a:r>
              <a:rPr lang="hy" dirty="0"/>
              <a:t>անունը կամ գաղտնաբառը։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y" dirty="0"/>
              <a:t>Բջջային հավելվածն ունի նաև </a:t>
            </a:r>
            <a:r>
              <a:rPr lang="hy" sz="1200" dirty="0">
                <a:solidFill>
                  <a:srgbClr val="002060"/>
                </a:solidFill>
                <a:latin typeface="Calibri"/>
                <a:cs typeface="Calibri"/>
              </a:rPr>
              <a:t>գործառույթներ, որոնք թույլ են տալիս մատակարարներին գրանցված մնալ և մոռանալու դեպքում վերականգնել օգտանունը կամ գաղտնաբառը: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6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y-AM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Նշումներ.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50000"/>
              </a:lnSpc>
            </a:pPr>
            <a:r>
              <a:rPr lang="hy" dirty="0"/>
              <a:t>Մատակարարները մուտք կգործեն IHSS EVV հավելված՝ օգտագործելով իրենց ESP օգտանունը և գաղտնաբառը:</a:t>
            </a:r>
            <a:endParaRPr lang="en-US" dirty="0"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hy" dirty="0"/>
              <a:t>Մուտք գործելուց հետո նրանք կտեղափոխվեն IHSS EVV բջջային հավելվածի </a:t>
            </a:r>
            <a:r>
              <a:rPr lang="hy" b="1" dirty="0"/>
              <a:t>գլխավոր էկրան։</a:t>
            </a:r>
            <a:endParaRPr lang="hy" dirty="0"/>
          </a:p>
          <a:p>
            <a:r>
              <a:rPr lang="hy" dirty="0"/>
              <a:t>Մատակարարներից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կպահանջվի ընտրել այն գործողությունը, որը</a:t>
            </a:r>
            <a:r>
              <a:rPr lang="hy" dirty="0"/>
              <a:t>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ցանկանում են կատարել՝ Check-in կամ Check-out:</a:t>
            </a:r>
            <a:r>
              <a:rPr lang="hy" dirty="0"/>
              <a:t> 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Մուտք գործելու համար սեղմեք 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Check-in։</a:t>
            </a:r>
            <a:r>
              <a:rPr lang="hy" b="1" dirty="0"/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***1անգամ սեղմեք մկնիկը` հաջորդ սլայդին անցնելու համար***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515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Կարդացեք սլայդը՝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Check-in-ի վրա սեղմելուց հետո, եթե դեռ չեք արել, </a:t>
            </a:r>
            <a:r>
              <a:rPr lang="hy" dirty="0"/>
              <a:t>մատակարարին կառաջարկվի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միացնել </a:t>
            </a:r>
            <a:r>
              <a:rPr lang="hy" dirty="0"/>
              <a:t>իրենց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գտնվելու վայրը։</a:t>
            </a:r>
            <a:r>
              <a:rPr lang="hy" dirty="0"/>
              <a:t> 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Մուտքի կամ ելքի էկրաններին անցնելու համար պետք է միացված լինեն տեղորոշման ծառայությունները։ Շարունակելու համար ընտրեք «</a:t>
            </a:r>
            <a:r>
              <a:rPr lang="en-US" sz="1200" b="1" dirty="0">
                <a:solidFill>
                  <a:srgbClr val="002060"/>
                </a:solidFill>
                <a:cs typeface="Calibri"/>
              </a:rPr>
              <a:t>Enable</a:t>
            </a:r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»: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(պատկերը կհայտնվի)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Ինչպես նախկինում նշվեց, </a:t>
            </a:r>
            <a:r>
              <a:rPr lang="hy" sz="1200" dirty="0">
                <a:solidFill>
                  <a:srgbClr val="002060"/>
                </a:solidFill>
                <a:latin typeface="Calibri"/>
                <a:cs typeface="Calibri"/>
              </a:rPr>
              <a:t>գտնվելու վայրը էլեկտրոնային եղանակով կհաստատվի միայն այն ժամանակ, երբ մատակարարը մուտք է գործում կամ դուրս է գալիս «</a:t>
            </a:r>
            <a:r>
              <a:rPr lang="en-US" sz="1200" dirty="0">
                <a:solidFill>
                  <a:srgbClr val="002060"/>
                </a:solidFill>
                <a:latin typeface="Calibri"/>
                <a:cs typeface="Calibri"/>
              </a:rPr>
              <a:t>home</a:t>
            </a:r>
            <a:r>
              <a:rPr lang="hy-AM" sz="1200" dirty="0">
                <a:solidFill>
                  <a:srgbClr val="002060"/>
                </a:solidFill>
                <a:latin typeface="Calibri"/>
                <a:cs typeface="Calibri"/>
              </a:rPr>
              <a:t>»</a:t>
            </a:r>
            <a:r>
              <a:rPr lang="en-US" sz="12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hy-AM" sz="1200" dirty="0">
                <a:solidFill>
                  <a:srgbClr val="002060"/>
                </a:solidFill>
                <a:latin typeface="Calibri"/>
                <a:cs typeface="Calibri"/>
              </a:rPr>
              <a:t>/ </a:t>
            </a:r>
            <a:r>
              <a:rPr lang="hy" sz="1200" dirty="0">
                <a:solidFill>
                  <a:srgbClr val="002060"/>
                </a:solidFill>
                <a:latin typeface="Calibri"/>
                <a:cs typeface="Calibri"/>
              </a:rPr>
              <a:t>«տուն» տարբերակն ընտրելու ժամանակ։</a:t>
            </a:r>
            <a:endParaRPr lang="en-US" sz="1200" b="1" dirty="0">
              <a:solidFill>
                <a:srgbClr val="002060"/>
              </a:solidFill>
              <a:latin typeface="Calibri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 1 անգամ սեղմեք մկնիկը` հաջորդ սլայդին անցնելու համար***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634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Կարդացեք սլայդը՝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Շարունակելու համար </a:t>
            </a:r>
            <a:r>
              <a:rPr lang="hy" dirty="0"/>
              <a:t>նրանք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 է ընտրեն կա</a:t>
            </a:r>
            <a:r>
              <a:rPr lang="hy-AM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՛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մ՝</a:t>
            </a:r>
            <a:r>
              <a:rPr lang="hy" dirty="0"/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Թույլատրել մեկ անգամ կամ թույլատրել հավելվածն օգտագործելիս (iPhone-ի օգտվողները կտեսնեն այս հաղորդագրությունը), կա՛մ՝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Այս հավելվածն օգտագործելիս կամ միայն այս անգամ (Android-ի օգտատերերը կտեսնեն այս հաղորդագրությունը)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Թույլատրել մեկ անգամ/միայն այս անգամ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թույլ է տալիս IHSS EVV բջջային հավելվածին մեկ անգամ օգտագործել տեղորոշման ծառայությունները հավելվածի համար։ </a:t>
            </a:r>
            <a:r>
              <a:rPr lang="hy" dirty="0"/>
              <a:t>Մատակարարից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կրկին կառաջարկվի ընտրել, եթե </a:t>
            </a:r>
            <a:r>
              <a:rPr lang="hy" dirty="0"/>
              <a:t>նրանք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կրկին մուտք գործեն հավելված: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Թույլատրել հավելվածն օգտագործելիս/Այս հավելվածն օգտագործելիս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թույլ է տալիս IHSS EVV բջջային հավելվածին օգտագործել տեղորոշման ծառայությունները, երբ </a:t>
            </a:r>
            <a:r>
              <a:rPr lang="hy" dirty="0"/>
              <a:t>մատակարարն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օգտագործում է հավելվածը՝ մուտք գործելու համար: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***1x սեղմեք մկնիկը՝ հաջորդ սլայդին անցնելու համար***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11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Կարդացեք սլայդը՝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Ի՞նչ կլինի, եթե</a:t>
            </a:r>
            <a:r>
              <a:rPr lang="hy" dirty="0"/>
              <a:t> 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y" dirty="0"/>
              <a:t>մատակարար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y" dirty="0"/>
              <a:t>չ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միացնի, չկիսվի կամ մերժի իր</a:t>
            </a:r>
            <a:r>
              <a:rPr lang="hy" dirty="0"/>
              <a:t>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գտնվելու վայրը: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dirty="0"/>
              <a:t>Մատակարարը կստանա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նախազգուշական հաղորդագրություն՝ խնդրելով </a:t>
            </a:r>
            <a:r>
              <a:rPr lang="hy" dirty="0"/>
              <a:t>միացնել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իր </a:t>
            </a:r>
            <a:r>
              <a:rPr lang="hy" dirty="0"/>
              <a:t>գտնվելու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վայրը: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dirty="0"/>
              <a:t>Մատակարարը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չի կարողանա շարունակել </a:t>
            </a:r>
            <a:r>
              <a:rPr lang="hy" sz="1200" dirty="0">
                <a:solidFill>
                  <a:srgbClr val="002060"/>
                </a:solidFill>
                <a:latin typeface="Calibri"/>
                <a:cs typeface="Calibri"/>
              </a:rPr>
              <a:t>մուտքի/ելքի գրանցման /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Check-in/Check-out գործընթացը, </a:t>
            </a:r>
            <a:r>
              <a:rPr lang="hy" sz="1200" dirty="0">
                <a:solidFill>
                  <a:srgbClr val="002060"/>
                </a:solidFill>
                <a:latin typeface="Calibri"/>
                <a:cs typeface="Calibri"/>
              </a:rPr>
              <a:t>քանի դեռ չի միացրել իր գտնվելու վայրը։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Նշումներ.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Նախազգուշացման հաղորդագրության մեջ ասվում է. «</a:t>
            </a:r>
            <a:r>
              <a:rPr lang="hy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Այս հավելվածը պահանջում է, որ տեղորոշման ծառայությունները միացված լինեն՝ մուտքի/ելքի համար: Շարունակելու համար խնդրում ենք միացնել տեղորոշման ծառայությունները»: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Շարունակելու համար </a:t>
            </a:r>
            <a:r>
              <a:rPr lang="hy" dirty="0"/>
              <a:t>մատակարարը 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պետք է ընտրի 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enable</a:t>
            </a:r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»։</a:t>
            </a: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h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***1 անգամ սեղմեք մկնիկը` հաջորդ սլայդին անցնելու համար***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370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052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6082438-A078-4034-9D95-0A18DEDB92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5221" y="1283368"/>
            <a:ext cx="2549305" cy="5574632"/>
          </a:xfrm>
          <a:custGeom>
            <a:avLst/>
            <a:gdLst>
              <a:gd name="connsiteX0" fmla="*/ 0 w 2549305"/>
              <a:gd name="connsiteY0" fmla="*/ 0 h 5574632"/>
              <a:gd name="connsiteX1" fmla="*/ 2549305 w 2549305"/>
              <a:gd name="connsiteY1" fmla="*/ 0 h 5574632"/>
              <a:gd name="connsiteX2" fmla="*/ 2549305 w 2549305"/>
              <a:gd name="connsiteY2" fmla="*/ 5574632 h 5574632"/>
              <a:gd name="connsiteX3" fmla="*/ 0 w 2549305"/>
              <a:gd name="connsiteY3" fmla="*/ 5574632 h 557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9305" h="5574632">
                <a:moveTo>
                  <a:pt x="0" y="0"/>
                </a:moveTo>
                <a:lnTo>
                  <a:pt x="2549305" y="0"/>
                </a:lnTo>
                <a:lnTo>
                  <a:pt x="2549305" y="5574632"/>
                </a:lnTo>
                <a:lnTo>
                  <a:pt x="0" y="557463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145C113-4B5A-45AB-B477-CDDBDBCC0B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91770" y="0"/>
            <a:ext cx="2549305" cy="5574632"/>
          </a:xfrm>
          <a:custGeom>
            <a:avLst/>
            <a:gdLst>
              <a:gd name="connsiteX0" fmla="*/ 0 w 2549305"/>
              <a:gd name="connsiteY0" fmla="*/ 0 h 5574632"/>
              <a:gd name="connsiteX1" fmla="*/ 2549305 w 2549305"/>
              <a:gd name="connsiteY1" fmla="*/ 0 h 5574632"/>
              <a:gd name="connsiteX2" fmla="*/ 2549305 w 2549305"/>
              <a:gd name="connsiteY2" fmla="*/ 5574632 h 5574632"/>
              <a:gd name="connsiteX3" fmla="*/ 0 w 2549305"/>
              <a:gd name="connsiteY3" fmla="*/ 5574632 h 557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9305" h="5574632">
                <a:moveTo>
                  <a:pt x="0" y="0"/>
                </a:moveTo>
                <a:lnTo>
                  <a:pt x="2549305" y="0"/>
                </a:lnTo>
                <a:lnTo>
                  <a:pt x="2549305" y="5574632"/>
                </a:lnTo>
                <a:lnTo>
                  <a:pt x="0" y="557463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3947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E615269-48B5-455E-8433-79A4EDC420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48500" y="4201296"/>
            <a:ext cx="2541373" cy="2656704"/>
          </a:xfrm>
          <a:custGeom>
            <a:avLst/>
            <a:gdLst>
              <a:gd name="connsiteX0" fmla="*/ 0 w 2541373"/>
              <a:gd name="connsiteY0" fmla="*/ 0 h 2656704"/>
              <a:gd name="connsiteX1" fmla="*/ 2541373 w 2541373"/>
              <a:gd name="connsiteY1" fmla="*/ 0 h 2656704"/>
              <a:gd name="connsiteX2" fmla="*/ 2541373 w 2541373"/>
              <a:gd name="connsiteY2" fmla="*/ 2656704 h 2656704"/>
              <a:gd name="connsiteX3" fmla="*/ 0 w 2541373"/>
              <a:gd name="connsiteY3" fmla="*/ 2656704 h 265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1373" h="2656704">
                <a:moveTo>
                  <a:pt x="0" y="0"/>
                </a:moveTo>
                <a:lnTo>
                  <a:pt x="2541373" y="0"/>
                </a:lnTo>
                <a:lnTo>
                  <a:pt x="2541373" y="2656704"/>
                </a:lnTo>
                <a:lnTo>
                  <a:pt x="0" y="26567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1B30E49-E4D4-46FB-BFCB-602B977C75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650627" y="0"/>
            <a:ext cx="2541373" cy="6858000"/>
          </a:xfrm>
          <a:custGeom>
            <a:avLst/>
            <a:gdLst>
              <a:gd name="connsiteX0" fmla="*/ 0 w 2541373"/>
              <a:gd name="connsiteY0" fmla="*/ 0 h 6858000"/>
              <a:gd name="connsiteX1" fmla="*/ 2541373 w 2541373"/>
              <a:gd name="connsiteY1" fmla="*/ 0 h 6858000"/>
              <a:gd name="connsiteX2" fmla="*/ 2541373 w 2541373"/>
              <a:gd name="connsiteY2" fmla="*/ 6858000 h 6858000"/>
              <a:gd name="connsiteX3" fmla="*/ 0 w 25413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1373" h="6858000">
                <a:moveTo>
                  <a:pt x="0" y="0"/>
                </a:moveTo>
                <a:lnTo>
                  <a:pt x="2541373" y="0"/>
                </a:lnTo>
                <a:lnTo>
                  <a:pt x="254137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660E8ED-0542-4367-9AFB-5404BA92CE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48500" y="0"/>
            <a:ext cx="2541373" cy="4139514"/>
          </a:xfrm>
          <a:custGeom>
            <a:avLst/>
            <a:gdLst>
              <a:gd name="connsiteX0" fmla="*/ 0 w 2541373"/>
              <a:gd name="connsiteY0" fmla="*/ 0 h 4139514"/>
              <a:gd name="connsiteX1" fmla="*/ 2541373 w 2541373"/>
              <a:gd name="connsiteY1" fmla="*/ 0 h 4139514"/>
              <a:gd name="connsiteX2" fmla="*/ 2541373 w 2541373"/>
              <a:gd name="connsiteY2" fmla="*/ 4139514 h 4139514"/>
              <a:gd name="connsiteX3" fmla="*/ 0 w 2541373"/>
              <a:gd name="connsiteY3" fmla="*/ 4139514 h 4139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1373" h="4139514">
                <a:moveTo>
                  <a:pt x="0" y="0"/>
                </a:moveTo>
                <a:lnTo>
                  <a:pt x="2541373" y="0"/>
                </a:lnTo>
                <a:lnTo>
                  <a:pt x="2541373" y="4139514"/>
                </a:lnTo>
                <a:lnTo>
                  <a:pt x="0" y="413951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3912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BB5E8AA-F297-4A1E-9E90-1700470C8A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0811" y="3429000"/>
            <a:ext cx="5375189" cy="2737022"/>
          </a:xfrm>
          <a:custGeom>
            <a:avLst/>
            <a:gdLst>
              <a:gd name="connsiteX0" fmla="*/ 0 w 5375189"/>
              <a:gd name="connsiteY0" fmla="*/ 0 h 2737022"/>
              <a:gd name="connsiteX1" fmla="*/ 5375189 w 5375189"/>
              <a:gd name="connsiteY1" fmla="*/ 0 h 2737022"/>
              <a:gd name="connsiteX2" fmla="*/ 5375189 w 5375189"/>
              <a:gd name="connsiteY2" fmla="*/ 2737022 h 2737022"/>
              <a:gd name="connsiteX3" fmla="*/ 0 w 5375189"/>
              <a:gd name="connsiteY3" fmla="*/ 2737022 h 2737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5189" h="2737022">
                <a:moveTo>
                  <a:pt x="0" y="0"/>
                </a:moveTo>
                <a:lnTo>
                  <a:pt x="5375189" y="0"/>
                </a:lnTo>
                <a:lnTo>
                  <a:pt x="5375189" y="2737022"/>
                </a:lnTo>
                <a:lnTo>
                  <a:pt x="0" y="273702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9073EAD-05A7-4369-88BB-D654A6208D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691978"/>
            <a:ext cx="5375189" cy="2737022"/>
          </a:xfrm>
          <a:custGeom>
            <a:avLst/>
            <a:gdLst>
              <a:gd name="connsiteX0" fmla="*/ 0 w 5375189"/>
              <a:gd name="connsiteY0" fmla="*/ 0 h 2737022"/>
              <a:gd name="connsiteX1" fmla="*/ 5375189 w 5375189"/>
              <a:gd name="connsiteY1" fmla="*/ 0 h 2737022"/>
              <a:gd name="connsiteX2" fmla="*/ 5375189 w 5375189"/>
              <a:gd name="connsiteY2" fmla="*/ 2737022 h 2737022"/>
              <a:gd name="connsiteX3" fmla="*/ 0 w 5375189"/>
              <a:gd name="connsiteY3" fmla="*/ 2737022 h 2737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5189" h="2737022">
                <a:moveTo>
                  <a:pt x="0" y="0"/>
                </a:moveTo>
                <a:lnTo>
                  <a:pt x="5375189" y="0"/>
                </a:lnTo>
                <a:lnTo>
                  <a:pt x="5375189" y="2737022"/>
                </a:lnTo>
                <a:lnTo>
                  <a:pt x="0" y="273702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809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17A48DF-4B3B-4C18-B248-8C4D8486799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89026" y="2383220"/>
            <a:ext cx="2168440" cy="2168440"/>
          </a:xfrm>
          <a:custGeom>
            <a:avLst/>
            <a:gdLst>
              <a:gd name="connsiteX0" fmla="*/ 1084220 w 2168440"/>
              <a:gd name="connsiteY0" fmla="*/ 0 h 2168440"/>
              <a:gd name="connsiteX1" fmla="*/ 2168440 w 2168440"/>
              <a:gd name="connsiteY1" fmla="*/ 1084220 h 2168440"/>
              <a:gd name="connsiteX2" fmla="*/ 1084220 w 2168440"/>
              <a:gd name="connsiteY2" fmla="*/ 2168440 h 2168440"/>
              <a:gd name="connsiteX3" fmla="*/ 0 w 2168440"/>
              <a:gd name="connsiteY3" fmla="*/ 1084220 h 2168440"/>
              <a:gd name="connsiteX4" fmla="*/ 1084220 w 2168440"/>
              <a:gd name="connsiteY4" fmla="*/ 0 h 216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8440" h="2168440">
                <a:moveTo>
                  <a:pt x="1084220" y="0"/>
                </a:moveTo>
                <a:cubicBezTo>
                  <a:pt x="1683018" y="0"/>
                  <a:pt x="2168440" y="485422"/>
                  <a:pt x="2168440" y="1084220"/>
                </a:cubicBezTo>
                <a:cubicBezTo>
                  <a:pt x="2168440" y="1683018"/>
                  <a:pt x="1683018" y="2168440"/>
                  <a:pt x="1084220" y="2168440"/>
                </a:cubicBezTo>
                <a:cubicBezTo>
                  <a:pt x="485422" y="2168440"/>
                  <a:pt x="0" y="1683018"/>
                  <a:pt x="0" y="1084220"/>
                </a:cubicBezTo>
                <a:cubicBezTo>
                  <a:pt x="0" y="485422"/>
                  <a:pt x="485422" y="0"/>
                  <a:pt x="10842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57C162C-CC37-4CBD-BD88-F41DE09B62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34530" y="2383220"/>
            <a:ext cx="2168440" cy="2168440"/>
          </a:xfrm>
          <a:custGeom>
            <a:avLst/>
            <a:gdLst>
              <a:gd name="connsiteX0" fmla="*/ 1084220 w 2168440"/>
              <a:gd name="connsiteY0" fmla="*/ 0 h 2168440"/>
              <a:gd name="connsiteX1" fmla="*/ 2168440 w 2168440"/>
              <a:gd name="connsiteY1" fmla="*/ 1084220 h 2168440"/>
              <a:gd name="connsiteX2" fmla="*/ 1084220 w 2168440"/>
              <a:gd name="connsiteY2" fmla="*/ 2168440 h 2168440"/>
              <a:gd name="connsiteX3" fmla="*/ 0 w 2168440"/>
              <a:gd name="connsiteY3" fmla="*/ 1084220 h 2168440"/>
              <a:gd name="connsiteX4" fmla="*/ 1084220 w 2168440"/>
              <a:gd name="connsiteY4" fmla="*/ 0 h 216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8440" h="2168440">
                <a:moveTo>
                  <a:pt x="1084220" y="0"/>
                </a:moveTo>
                <a:cubicBezTo>
                  <a:pt x="1683018" y="0"/>
                  <a:pt x="2168440" y="485422"/>
                  <a:pt x="2168440" y="1084220"/>
                </a:cubicBezTo>
                <a:cubicBezTo>
                  <a:pt x="2168440" y="1683018"/>
                  <a:pt x="1683018" y="2168440"/>
                  <a:pt x="1084220" y="2168440"/>
                </a:cubicBezTo>
                <a:cubicBezTo>
                  <a:pt x="485422" y="2168440"/>
                  <a:pt x="0" y="1683018"/>
                  <a:pt x="0" y="1084220"/>
                </a:cubicBezTo>
                <a:cubicBezTo>
                  <a:pt x="0" y="485422"/>
                  <a:pt x="485422" y="0"/>
                  <a:pt x="10842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948C902-4F12-4CA1-BBAA-B5350F08DD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11778" y="2383220"/>
            <a:ext cx="2168440" cy="2168440"/>
          </a:xfrm>
          <a:custGeom>
            <a:avLst/>
            <a:gdLst>
              <a:gd name="connsiteX0" fmla="*/ 1084220 w 2168440"/>
              <a:gd name="connsiteY0" fmla="*/ 0 h 2168440"/>
              <a:gd name="connsiteX1" fmla="*/ 2168440 w 2168440"/>
              <a:gd name="connsiteY1" fmla="*/ 1084220 h 2168440"/>
              <a:gd name="connsiteX2" fmla="*/ 1084220 w 2168440"/>
              <a:gd name="connsiteY2" fmla="*/ 2168440 h 2168440"/>
              <a:gd name="connsiteX3" fmla="*/ 0 w 2168440"/>
              <a:gd name="connsiteY3" fmla="*/ 1084220 h 2168440"/>
              <a:gd name="connsiteX4" fmla="*/ 1084220 w 2168440"/>
              <a:gd name="connsiteY4" fmla="*/ 0 h 216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8440" h="2168440">
                <a:moveTo>
                  <a:pt x="1084220" y="0"/>
                </a:moveTo>
                <a:cubicBezTo>
                  <a:pt x="1683018" y="0"/>
                  <a:pt x="2168440" y="485422"/>
                  <a:pt x="2168440" y="1084220"/>
                </a:cubicBezTo>
                <a:cubicBezTo>
                  <a:pt x="2168440" y="1683018"/>
                  <a:pt x="1683018" y="2168440"/>
                  <a:pt x="1084220" y="2168440"/>
                </a:cubicBezTo>
                <a:cubicBezTo>
                  <a:pt x="485422" y="2168440"/>
                  <a:pt x="0" y="1683018"/>
                  <a:pt x="0" y="1084220"/>
                </a:cubicBezTo>
                <a:cubicBezTo>
                  <a:pt x="0" y="485422"/>
                  <a:pt x="485422" y="0"/>
                  <a:pt x="10842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5066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02C4C62-5A1F-44B7-820E-6E5C8C89305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2178587"/>
            <a:ext cx="12205645" cy="3265610"/>
          </a:xfrm>
          <a:custGeom>
            <a:avLst/>
            <a:gdLst>
              <a:gd name="connsiteX0" fmla="*/ 0 w 12205645"/>
              <a:gd name="connsiteY0" fmla="*/ 0 h 3265610"/>
              <a:gd name="connsiteX1" fmla="*/ 12205645 w 12205645"/>
              <a:gd name="connsiteY1" fmla="*/ 0 h 3265610"/>
              <a:gd name="connsiteX2" fmla="*/ 12205645 w 12205645"/>
              <a:gd name="connsiteY2" fmla="*/ 3265610 h 3265610"/>
              <a:gd name="connsiteX3" fmla="*/ 0 w 12205645"/>
              <a:gd name="connsiteY3" fmla="*/ 3265610 h 3265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5645" h="3265610">
                <a:moveTo>
                  <a:pt x="0" y="0"/>
                </a:moveTo>
                <a:lnTo>
                  <a:pt x="12205645" y="0"/>
                </a:lnTo>
                <a:lnTo>
                  <a:pt x="12205645" y="3265610"/>
                </a:lnTo>
                <a:lnTo>
                  <a:pt x="0" y="326561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8107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A536C4D-D47D-469E-A949-77E48841424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669216" y="2308377"/>
            <a:ext cx="2220844" cy="2258228"/>
          </a:xfrm>
          <a:custGeom>
            <a:avLst/>
            <a:gdLst>
              <a:gd name="connsiteX0" fmla="*/ 0 w 2220844"/>
              <a:gd name="connsiteY0" fmla="*/ 0 h 2258228"/>
              <a:gd name="connsiteX1" fmla="*/ 2220844 w 2220844"/>
              <a:gd name="connsiteY1" fmla="*/ 0 h 2258228"/>
              <a:gd name="connsiteX2" fmla="*/ 2220844 w 2220844"/>
              <a:gd name="connsiteY2" fmla="*/ 2258228 h 2258228"/>
              <a:gd name="connsiteX3" fmla="*/ 0 w 2220844"/>
              <a:gd name="connsiteY3" fmla="*/ 2258228 h 225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0844" h="2258228">
                <a:moveTo>
                  <a:pt x="0" y="0"/>
                </a:moveTo>
                <a:lnTo>
                  <a:pt x="2220844" y="0"/>
                </a:lnTo>
                <a:lnTo>
                  <a:pt x="2220844" y="2258228"/>
                </a:lnTo>
                <a:lnTo>
                  <a:pt x="0" y="2258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C3881F-9F59-45F8-8765-6377A03500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85577" y="2308376"/>
            <a:ext cx="2220844" cy="2258228"/>
          </a:xfrm>
          <a:custGeom>
            <a:avLst/>
            <a:gdLst>
              <a:gd name="connsiteX0" fmla="*/ 0 w 2220844"/>
              <a:gd name="connsiteY0" fmla="*/ 0 h 2258228"/>
              <a:gd name="connsiteX1" fmla="*/ 2220844 w 2220844"/>
              <a:gd name="connsiteY1" fmla="*/ 0 h 2258228"/>
              <a:gd name="connsiteX2" fmla="*/ 2220844 w 2220844"/>
              <a:gd name="connsiteY2" fmla="*/ 2258228 h 2258228"/>
              <a:gd name="connsiteX3" fmla="*/ 0 w 2220844"/>
              <a:gd name="connsiteY3" fmla="*/ 2258228 h 225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0844" h="2258228">
                <a:moveTo>
                  <a:pt x="0" y="0"/>
                </a:moveTo>
                <a:lnTo>
                  <a:pt x="2220844" y="0"/>
                </a:lnTo>
                <a:lnTo>
                  <a:pt x="2220844" y="2258228"/>
                </a:lnTo>
                <a:lnTo>
                  <a:pt x="0" y="2258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AA54854-CA77-4398-84A3-61926D7D0F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01938" y="2308375"/>
            <a:ext cx="2220844" cy="2258228"/>
          </a:xfrm>
          <a:custGeom>
            <a:avLst/>
            <a:gdLst>
              <a:gd name="connsiteX0" fmla="*/ 0 w 2220844"/>
              <a:gd name="connsiteY0" fmla="*/ 0 h 2258228"/>
              <a:gd name="connsiteX1" fmla="*/ 2220844 w 2220844"/>
              <a:gd name="connsiteY1" fmla="*/ 0 h 2258228"/>
              <a:gd name="connsiteX2" fmla="*/ 2220844 w 2220844"/>
              <a:gd name="connsiteY2" fmla="*/ 2258228 h 2258228"/>
              <a:gd name="connsiteX3" fmla="*/ 0 w 2220844"/>
              <a:gd name="connsiteY3" fmla="*/ 2258228 h 225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0844" h="2258228">
                <a:moveTo>
                  <a:pt x="0" y="0"/>
                </a:moveTo>
                <a:lnTo>
                  <a:pt x="2220844" y="0"/>
                </a:lnTo>
                <a:lnTo>
                  <a:pt x="2220844" y="2258228"/>
                </a:lnTo>
                <a:lnTo>
                  <a:pt x="0" y="2258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7A9AAC-1E4D-484B-82A9-C9A64A485B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618299" y="2308374"/>
            <a:ext cx="2220844" cy="2258228"/>
          </a:xfrm>
          <a:custGeom>
            <a:avLst/>
            <a:gdLst>
              <a:gd name="connsiteX0" fmla="*/ 0 w 2220844"/>
              <a:gd name="connsiteY0" fmla="*/ 0 h 2258228"/>
              <a:gd name="connsiteX1" fmla="*/ 2220844 w 2220844"/>
              <a:gd name="connsiteY1" fmla="*/ 0 h 2258228"/>
              <a:gd name="connsiteX2" fmla="*/ 2220844 w 2220844"/>
              <a:gd name="connsiteY2" fmla="*/ 2258228 h 2258228"/>
              <a:gd name="connsiteX3" fmla="*/ 0 w 2220844"/>
              <a:gd name="connsiteY3" fmla="*/ 2258228 h 225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0844" h="2258228">
                <a:moveTo>
                  <a:pt x="0" y="0"/>
                </a:moveTo>
                <a:lnTo>
                  <a:pt x="2220844" y="0"/>
                </a:lnTo>
                <a:lnTo>
                  <a:pt x="2220844" y="2258228"/>
                </a:lnTo>
                <a:lnTo>
                  <a:pt x="0" y="2258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051D44B-2046-41F5-AAAB-95C7B8BC329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2855" y="2308378"/>
            <a:ext cx="2220844" cy="2258228"/>
          </a:xfrm>
          <a:custGeom>
            <a:avLst/>
            <a:gdLst>
              <a:gd name="connsiteX0" fmla="*/ 0 w 2220844"/>
              <a:gd name="connsiteY0" fmla="*/ 0 h 2258228"/>
              <a:gd name="connsiteX1" fmla="*/ 2220844 w 2220844"/>
              <a:gd name="connsiteY1" fmla="*/ 0 h 2258228"/>
              <a:gd name="connsiteX2" fmla="*/ 2220844 w 2220844"/>
              <a:gd name="connsiteY2" fmla="*/ 2258228 h 2258228"/>
              <a:gd name="connsiteX3" fmla="*/ 0 w 2220844"/>
              <a:gd name="connsiteY3" fmla="*/ 2258228 h 225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0844" h="2258228">
                <a:moveTo>
                  <a:pt x="0" y="0"/>
                </a:moveTo>
                <a:lnTo>
                  <a:pt x="2220844" y="0"/>
                </a:lnTo>
                <a:lnTo>
                  <a:pt x="2220844" y="2258228"/>
                </a:lnTo>
                <a:lnTo>
                  <a:pt x="0" y="2258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5393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11D0606F-6A67-4F3E-B801-5E547930D3E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7997" y="3429000"/>
            <a:ext cx="4064001" cy="3164058"/>
          </a:xfrm>
          <a:custGeom>
            <a:avLst/>
            <a:gdLst>
              <a:gd name="connsiteX0" fmla="*/ 0 w 4064001"/>
              <a:gd name="connsiteY0" fmla="*/ 0 h 3164058"/>
              <a:gd name="connsiteX1" fmla="*/ 4064001 w 4064001"/>
              <a:gd name="connsiteY1" fmla="*/ 0 h 3164058"/>
              <a:gd name="connsiteX2" fmla="*/ 4064001 w 4064001"/>
              <a:gd name="connsiteY2" fmla="*/ 3164058 h 3164058"/>
              <a:gd name="connsiteX3" fmla="*/ 0 w 4064001"/>
              <a:gd name="connsiteY3" fmla="*/ 3164058 h 3164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1" h="3164058">
                <a:moveTo>
                  <a:pt x="0" y="0"/>
                </a:moveTo>
                <a:lnTo>
                  <a:pt x="4064001" y="0"/>
                </a:lnTo>
                <a:lnTo>
                  <a:pt x="4064001" y="3164058"/>
                </a:lnTo>
                <a:lnTo>
                  <a:pt x="0" y="31640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77D99F8-CEEB-4E32-9DC8-9C8A21119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999" y="264942"/>
            <a:ext cx="4064001" cy="3164058"/>
          </a:xfrm>
          <a:custGeom>
            <a:avLst/>
            <a:gdLst>
              <a:gd name="connsiteX0" fmla="*/ 0 w 4064001"/>
              <a:gd name="connsiteY0" fmla="*/ 0 h 3164058"/>
              <a:gd name="connsiteX1" fmla="*/ 4064001 w 4064001"/>
              <a:gd name="connsiteY1" fmla="*/ 0 h 3164058"/>
              <a:gd name="connsiteX2" fmla="*/ 4064001 w 4064001"/>
              <a:gd name="connsiteY2" fmla="*/ 3164058 h 3164058"/>
              <a:gd name="connsiteX3" fmla="*/ 0 w 4064001"/>
              <a:gd name="connsiteY3" fmla="*/ 3164058 h 3164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1" h="3164058">
                <a:moveTo>
                  <a:pt x="0" y="0"/>
                </a:moveTo>
                <a:lnTo>
                  <a:pt x="4064001" y="0"/>
                </a:lnTo>
                <a:lnTo>
                  <a:pt x="4064001" y="3164058"/>
                </a:lnTo>
                <a:lnTo>
                  <a:pt x="0" y="31640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2B562C2-5CA5-4C07-9893-34116BBEBF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997" y="3427827"/>
            <a:ext cx="4064001" cy="3165231"/>
          </a:xfrm>
          <a:custGeom>
            <a:avLst/>
            <a:gdLst>
              <a:gd name="connsiteX0" fmla="*/ 0 w 4064001"/>
              <a:gd name="connsiteY0" fmla="*/ 0 h 3165231"/>
              <a:gd name="connsiteX1" fmla="*/ 4064001 w 4064001"/>
              <a:gd name="connsiteY1" fmla="*/ 0 h 3165231"/>
              <a:gd name="connsiteX2" fmla="*/ 4064001 w 4064001"/>
              <a:gd name="connsiteY2" fmla="*/ 3165231 h 3165231"/>
              <a:gd name="connsiteX3" fmla="*/ 0 w 4064001"/>
              <a:gd name="connsiteY3" fmla="*/ 3165231 h 3165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1" h="3165231">
                <a:moveTo>
                  <a:pt x="0" y="0"/>
                </a:moveTo>
                <a:lnTo>
                  <a:pt x="4064001" y="0"/>
                </a:lnTo>
                <a:lnTo>
                  <a:pt x="4064001" y="3165231"/>
                </a:lnTo>
                <a:lnTo>
                  <a:pt x="0" y="316523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457E141-156F-4495-AED2-16A0D4CE362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63998" y="263769"/>
            <a:ext cx="4064001" cy="3165231"/>
          </a:xfrm>
          <a:custGeom>
            <a:avLst/>
            <a:gdLst>
              <a:gd name="connsiteX0" fmla="*/ 0 w 4064001"/>
              <a:gd name="connsiteY0" fmla="*/ 0 h 3165231"/>
              <a:gd name="connsiteX1" fmla="*/ 4064001 w 4064001"/>
              <a:gd name="connsiteY1" fmla="*/ 0 h 3165231"/>
              <a:gd name="connsiteX2" fmla="*/ 4064001 w 4064001"/>
              <a:gd name="connsiteY2" fmla="*/ 3165231 h 3165231"/>
              <a:gd name="connsiteX3" fmla="*/ 0 w 4064001"/>
              <a:gd name="connsiteY3" fmla="*/ 3165231 h 3165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1" h="3165231">
                <a:moveTo>
                  <a:pt x="0" y="0"/>
                </a:moveTo>
                <a:lnTo>
                  <a:pt x="4064001" y="0"/>
                </a:lnTo>
                <a:lnTo>
                  <a:pt x="4064001" y="3165231"/>
                </a:lnTo>
                <a:lnTo>
                  <a:pt x="0" y="316523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CDD1AD4-B0F6-4927-8501-209D8BE43C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" y="263769"/>
            <a:ext cx="4064000" cy="6330462"/>
          </a:xfrm>
          <a:custGeom>
            <a:avLst/>
            <a:gdLst>
              <a:gd name="connsiteX0" fmla="*/ 0 w 4064000"/>
              <a:gd name="connsiteY0" fmla="*/ 0 h 6330462"/>
              <a:gd name="connsiteX1" fmla="*/ 4064000 w 4064000"/>
              <a:gd name="connsiteY1" fmla="*/ 0 h 6330462"/>
              <a:gd name="connsiteX2" fmla="*/ 4064000 w 4064000"/>
              <a:gd name="connsiteY2" fmla="*/ 6330462 h 6330462"/>
              <a:gd name="connsiteX3" fmla="*/ 0 w 4064000"/>
              <a:gd name="connsiteY3" fmla="*/ 6330462 h 633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6330462">
                <a:moveTo>
                  <a:pt x="0" y="0"/>
                </a:moveTo>
                <a:lnTo>
                  <a:pt x="4064000" y="0"/>
                </a:lnTo>
                <a:lnTo>
                  <a:pt x="4064000" y="6330462"/>
                </a:lnTo>
                <a:lnTo>
                  <a:pt x="0" y="63304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8567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809D9C9-1B69-4F76-8EF5-024356DD94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61870" y="2304379"/>
            <a:ext cx="2397626" cy="2456864"/>
          </a:xfrm>
          <a:custGeom>
            <a:avLst/>
            <a:gdLst>
              <a:gd name="connsiteX0" fmla="*/ 0 w 2397626"/>
              <a:gd name="connsiteY0" fmla="*/ 0 h 2456864"/>
              <a:gd name="connsiteX1" fmla="*/ 2397626 w 2397626"/>
              <a:gd name="connsiteY1" fmla="*/ 0 h 2456864"/>
              <a:gd name="connsiteX2" fmla="*/ 2397626 w 2397626"/>
              <a:gd name="connsiteY2" fmla="*/ 2456864 h 2456864"/>
              <a:gd name="connsiteX3" fmla="*/ 0 w 2397626"/>
              <a:gd name="connsiteY3" fmla="*/ 2456864 h 245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7626" h="2456864">
                <a:moveTo>
                  <a:pt x="0" y="0"/>
                </a:moveTo>
                <a:lnTo>
                  <a:pt x="2397626" y="0"/>
                </a:lnTo>
                <a:lnTo>
                  <a:pt x="2397626" y="2456864"/>
                </a:lnTo>
                <a:lnTo>
                  <a:pt x="0" y="245686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460DE-1F37-45A4-BB21-24DFFC2D8E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32504" y="2304379"/>
            <a:ext cx="2397626" cy="2456864"/>
          </a:xfrm>
          <a:custGeom>
            <a:avLst/>
            <a:gdLst>
              <a:gd name="connsiteX0" fmla="*/ 0 w 2397626"/>
              <a:gd name="connsiteY0" fmla="*/ 0 h 2456864"/>
              <a:gd name="connsiteX1" fmla="*/ 2397626 w 2397626"/>
              <a:gd name="connsiteY1" fmla="*/ 0 h 2456864"/>
              <a:gd name="connsiteX2" fmla="*/ 2397626 w 2397626"/>
              <a:gd name="connsiteY2" fmla="*/ 2456864 h 2456864"/>
              <a:gd name="connsiteX3" fmla="*/ 0 w 2397626"/>
              <a:gd name="connsiteY3" fmla="*/ 2456864 h 245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7626" h="2456864">
                <a:moveTo>
                  <a:pt x="0" y="0"/>
                </a:moveTo>
                <a:lnTo>
                  <a:pt x="2397626" y="0"/>
                </a:lnTo>
                <a:lnTo>
                  <a:pt x="2397626" y="2456864"/>
                </a:lnTo>
                <a:lnTo>
                  <a:pt x="0" y="245686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2021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C03746F-9C68-474D-A7F7-58B26B5EB55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1" y="196948"/>
            <a:ext cx="5884985" cy="6414867"/>
          </a:xfrm>
          <a:custGeom>
            <a:avLst/>
            <a:gdLst>
              <a:gd name="connsiteX0" fmla="*/ 0 w 5884985"/>
              <a:gd name="connsiteY0" fmla="*/ 0 h 6414867"/>
              <a:gd name="connsiteX1" fmla="*/ 5884985 w 5884985"/>
              <a:gd name="connsiteY1" fmla="*/ 0 h 6414867"/>
              <a:gd name="connsiteX2" fmla="*/ 5884985 w 5884985"/>
              <a:gd name="connsiteY2" fmla="*/ 6414867 h 6414867"/>
              <a:gd name="connsiteX3" fmla="*/ 0 w 5884985"/>
              <a:gd name="connsiteY3" fmla="*/ 6414867 h 6414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4985" h="6414867">
                <a:moveTo>
                  <a:pt x="0" y="0"/>
                </a:moveTo>
                <a:lnTo>
                  <a:pt x="5884985" y="0"/>
                </a:lnTo>
                <a:lnTo>
                  <a:pt x="5884985" y="6414867"/>
                </a:lnTo>
                <a:lnTo>
                  <a:pt x="0" y="641486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4F677DC-8C8E-4761-9A5B-59FB050EC51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1016" y="196948"/>
            <a:ext cx="5884985" cy="6414867"/>
          </a:xfrm>
          <a:custGeom>
            <a:avLst/>
            <a:gdLst>
              <a:gd name="connsiteX0" fmla="*/ 0 w 5884985"/>
              <a:gd name="connsiteY0" fmla="*/ 0 h 6414867"/>
              <a:gd name="connsiteX1" fmla="*/ 5884985 w 5884985"/>
              <a:gd name="connsiteY1" fmla="*/ 0 h 6414867"/>
              <a:gd name="connsiteX2" fmla="*/ 5884985 w 5884985"/>
              <a:gd name="connsiteY2" fmla="*/ 6414867 h 6414867"/>
              <a:gd name="connsiteX3" fmla="*/ 0 w 5884985"/>
              <a:gd name="connsiteY3" fmla="*/ 6414867 h 6414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4985" h="6414867">
                <a:moveTo>
                  <a:pt x="0" y="0"/>
                </a:moveTo>
                <a:lnTo>
                  <a:pt x="5884985" y="0"/>
                </a:lnTo>
                <a:lnTo>
                  <a:pt x="5884985" y="6414867"/>
                </a:lnTo>
                <a:lnTo>
                  <a:pt x="0" y="641486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914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E39C7E0-DCE9-4CBD-88B0-863B11A053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8410" y="469556"/>
            <a:ext cx="6005385" cy="5901316"/>
          </a:xfrm>
          <a:custGeom>
            <a:avLst/>
            <a:gdLst>
              <a:gd name="connsiteX0" fmla="*/ 0 w 6005385"/>
              <a:gd name="connsiteY0" fmla="*/ 3657601 h 5901316"/>
              <a:gd name="connsiteX1" fmla="*/ 1978654 w 6005385"/>
              <a:gd name="connsiteY1" fmla="*/ 3657601 h 5901316"/>
              <a:gd name="connsiteX2" fmla="*/ 1978654 w 6005385"/>
              <a:gd name="connsiteY2" fmla="*/ 5901316 h 5901316"/>
              <a:gd name="connsiteX3" fmla="*/ 0 w 6005385"/>
              <a:gd name="connsiteY3" fmla="*/ 5901316 h 5901316"/>
              <a:gd name="connsiteX4" fmla="*/ 2013366 w 6005385"/>
              <a:gd name="connsiteY4" fmla="*/ 2984475 h 5901316"/>
              <a:gd name="connsiteX5" fmla="*/ 3992020 w 6005385"/>
              <a:gd name="connsiteY5" fmla="*/ 2984475 h 5901316"/>
              <a:gd name="connsiteX6" fmla="*/ 3992020 w 6005385"/>
              <a:gd name="connsiteY6" fmla="*/ 5901315 h 5901316"/>
              <a:gd name="connsiteX7" fmla="*/ 2013366 w 6005385"/>
              <a:gd name="connsiteY7" fmla="*/ 5901315 h 5901316"/>
              <a:gd name="connsiteX8" fmla="*/ 4026731 w 6005385"/>
              <a:gd name="connsiteY8" fmla="*/ 2311348 h 5901316"/>
              <a:gd name="connsiteX9" fmla="*/ 6005385 w 6005385"/>
              <a:gd name="connsiteY9" fmla="*/ 2311348 h 5901316"/>
              <a:gd name="connsiteX10" fmla="*/ 6005385 w 6005385"/>
              <a:gd name="connsiteY10" fmla="*/ 5901315 h 5901316"/>
              <a:gd name="connsiteX11" fmla="*/ 4026731 w 6005385"/>
              <a:gd name="connsiteY11" fmla="*/ 5901315 h 5901316"/>
              <a:gd name="connsiteX12" fmla="*/ 2013366 w 6005385"/>
              <a:gd name="connsiteY12" fmla="*/ 0 h 5901316"/>
              <a:gd name="connsiteX13" fmla="*/ 3992020 w 6005385"/>
              <a:gd name="connsiteY13" fmla="*/ 0 h 5901316"/>
              <a:gd name="connsiteX14" fmla="*/ 3992020 w 6005385"/>
              <a:gd name="connsiteY14" fmla="*/ 2916840 h 5901316"/>
              <a:gd name="connsiteX15" fmla="*/ 2013366 w 6005385"/>
              <a:gd name="connsiteY15" fmla="*/ 2916840 h 5901316"/>
              <a:gd name="connsiteX16" fmla="*/ 4026731 w 6005385"/>
              <a:gd name="connsiteY16" fmla="*/ 0 h 5901316"/>
              <a:gd name="connsiteX17" fmla="*/ 6005385 w 6005385"/>
              <a:gd name="connsiteY17" fmla="*/ 0 h 5901316"/>
              <a:gd name="connsiteX18" fmla="*/ 6005385 w 6005385"/>
              <a:gd name="connsiteY18" fmla="*/ 2243715 h 5901316"/>
              <a:gd name="connsiteX19" fmla="*/ 4026731 w 6005385"/>
              <a:gd name="connsiteY19" fmla="*/ 2243715 h 5901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05385" h="5901316">
                <a:moveTo>
                  <a:pt x="0" y="3657601"/>
                </a:moveTo>
                <a:lnTo>
                  <a:pt x="1978654" y="3657601"/>
                </a:lnTo>
                <a:lnTo>
                  <a:pt x="1978654" y="5901316"/>
                </a:lnTo>
                <a:lnTo>
                  <a:pt x="0" y="5901316"/>
                </a:lnTo>
                <a:close/>
                <a:moveTo>
                  <a:pt x="2013366" y="2984475"/>
                </a:moveTo>
                <a:lnTo>
                  <a:pt x="3992020" y="2984475"/>
                </a:lnTo>
                <a:lnTo>
                  <a:pt x="3992020" y="5901315"/>
                </a:lnTo>
                <a:lnTo>
                  <a:pt x="2013366" y="5901315"/>
                </a:lnTo>
                <a:close/>
                <a:moveTo>
                  <a:pt x="4026731" y="2311348"/>
                </a:moveTo>
                <a:lnTo>
                  <a:pt x="6005385" y="2311348"/>
                </a:lnTo>
                <a:lnTo>
                  <a:pt x="6005385" y="5901315"/>
                </a:lnTo>
                <a:lnTo>
                  <a:pt x="4026731" y="5901315"/>
                </a:lnTo>
                <a:close/>
                <a:moveTo>
                  <a:pt x="2013366" y="0"/>
                </a:moveTo>
                <a:lnTo>
                  <a:pt x="3992020" y="0"/>
                </a:lnTo>
                <a:lnTo>
                  <a:pt x="3992020" y="2916840"/>
                </a:lnTo>
                <a:lnTo>
                  <a:pt x="2013366" y="2916840"/>
                </a:lnTo>
                <a:close/>
                <a:moveTo>
                  <a:pt x="4026731" y="0"/>
                </a:moveTo>
                <a:lnTo>
                  <a:pt x="6005385" y="0"/>
                </a:lnTo>
                <a:lnTo>
                  <a:pt x="6005385" y="2243715"/>
                </a:lnTo>
                <a:lnTo>
                  <a:pt x="4026731" y="224371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77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F160C19-B081-4FA6-8A90-2F84ED3285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2983832"/>
          </a:xfrm>
          <a:custGeom>
            <a:avLst/>
            <a:gdLst>
              <a:gd name="connsiteX0" fmla="*/ 0 w 6096000"/>
              <a:gd name="connsiteY0" fmla="*/ 0 h 2983832"/>
              <a:gd name="connsiteX1" fmla="*/ 6096000 w 6096000"/>
              <a:gd name="connsiteY1" fmla="*/ 0 h 2983832"/>
              <a:gd name="connsiteX2" fmla="*/ 6096000 w 6096000"/>
              <a:gd name="connsiteY2" fmla="*/ 2983832 h 2983832"/>
              <a:gd name="connsiteX3" fmla="*/ 1072816 w 6096000"/>
              <a:gd name="connsiteY3" fmla="*/ 2983832 h 2983832"/>
              <a:gd name="connsiteX4" fmla="*/ 0 w 6096000"/>
              <a:gd name="connsiteY4" fmla="*/ 1911016 h 298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2983832">
                <a:moveTo>
                  <a:pt x="0" y="0"/>
                </a:moveTo>
                <a:lnTo>
                  <a:pt x="6096000" y="0"/>
                </a:lnTo>
                <a:lnTo>
                  <a:pt x="6096000" y="2983832"/>
                </a:lnTo>
                <a:lnTo>
                  <a:pt x="1072816" y="2983832"/>
                </a:lnTo>
                <a:cubicBezTo>
                  <a:pt x="1072816" y="2391332"/>
                  <a:pt x="592500" y="1911016"/>
                  <a:pt x="0" y="1911016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E4539D4-E8A9-4F86-9EA0-72DD2ACD55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0" y="0"/>
            <a:ext cx="6096000" cy="2983832"/>
          </a:xfrm>
          <a:custGeom>
            <a:avLst/>
            <a:gdLst>
              <a:gd name="connsiteX0" fmla="*/ 0 w 6096000"/>
              <a:gd name="connsiteY0" fmla="*/ 0 h 2983832"/>
              <a:gd name="connsiteX1" fmla="*/ 6096000 w 6096000"/>
              <a:gd name="connsiteY1" fmla="*/ 0 h 2983832"/>
              <a:gd name="connsiteX2" fmla="*/ 6096000 w 6096000"/>
              <a:gd name="connsiteY2" fmla="*/ 2983832 h 2983832"/>
              <a:gd name="connsiteX3" fmla="*/ 1072816 w 6096000"/>
              <a:gd name="connsiteY3" fmla="*/ 2983832 h 2983832"/>
              <a:gd name="connsiteX4" fmla="*/ 0 w 6096000"/>
              <a:gd name="connsiteY4" fmla="*/ 1911016 h 298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2983832">
                <a:moveTo>
                  <a:pt x="0" y="0"/>
                </a:moveTo>
                <a:lnTo>
                  <a:pt x="6096000" y="0"/>
                </a:lnTo>
                <a:lnTo>
                  <a:pt x="6096000" y="2983832"/>
                </a:lnTo>
                <a:lnTo>
                  <a:pt x="1072816" y="2983832"/>
                </a:lnTo>
                <a:cubicBezTo>
                  <a:pt x="1072816" y="2391332"/>
                  <a:pt x="592500" y="1911016"/>
                  <a:pt x="0" y="1911016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283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9B10B84-5B04-491E-89ED-3B916C7BB5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47250" y="2286568"/>
            <a:ext cx="3277772" cy="4015190"/>
          </a:xfrm>
          <a:custGeom>
            <a:avLst/>
            <a:gdLst>
              <a:gd name="connsiteX0" fmla="*/ 0 w 3277772"/>
              <a:gd name="connsiteY0" fmla="*/ 0 h 4015190"/>
              <a:gd name="connsiteX1" fmla="*/ 3277772 w 3277772"/>
              <a:gd name="connsiteY1" fmla="*/ 0 h 4015190"/>
              <a:gd name="connsiteX2" fmla="*/ 3277772 w 3277772"/>
              <a:gd name="connsiteY2" fmla="*/ 4015190 h 4015190"/>
              <a:gd name="connsiteX3" fmla="*/ 0 w 3277772"/>
              <a:gd name="connsiteY3" fmla="*/ 4015190 h 401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7772" h="4015190">
                <a:moveTo>
                  <a:pt x="0" y="0"/>
                </a:moveTo>
                <a:lnTo>
                  <a:pt x="3277772" y="0"/>
                </a:lnTo>
                <a:lnTo>
                  <a:pt x="3277772" y="4015190"/>
                </a:lnTo>
                <a:lnTo>
                  <a:pt x="0" y="401519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C38E322-3400-4A73-A6B5-1614720FE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67226" y="556241"/>
            <a:ext cx="3277772" cy="3737922"/>
          </a:xfrm>
          <a:custGeom>
            <a:avLst/>
            <a:gdLst>
              <a:gd name="connsiteX0" fmla="*/ 0 w 3277772"/>
              <a:gd name="connsiteY0" fmla="*/ 0 h 3737922"/>
              <a:gd name="connsiteX1" fmla="*/ 3277772 w 3277772"/>
              <a:gd name="connsiteY1" fmla="*/ 0 h 3737922"/>
              <a:gd name="connsiteX2" fmla="*/ 3277772 w 3277772"/>
              <a:gd name="connsiteY2" fmla="*/ 3737922 h 3737922"/>
              <a:gd name="connsiteX3" fmla="*/ 0 w 3277772"/>
              <a:gd name="connsiteY3" fmla="*/ 3737922 h 373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7772" h="3737922">
                <a:moveTo>
                  <a:pt x="0" y="0"/>
                </a:moveTo>
                <a:lnTo>
                  <a:pt x="3277772" y="0"/>
                </a:lnTo>
                <a:lnTo>
                  <a:pt x="3277772" y="3737922"/>
                </a:lnTo>
                <a:lnTo>
                  <a:pt x="0" y="373792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DF355F1-BD63-4268-9EA1-8994F7C6E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67226" y="4350434"/>
            <a:ext cx="2405574" cy="1951324"/>
          </a:xfrm>
          <a:custGeom>
            <a:avLst/>
            <a:gdLst>
              <a:gd name="connsiteX0" fmla="*/ 0 w 2405574"/>
              <a:gd name="connsiteY0" fmla="*/ 0 h 1951324"/>
              <a:gd name="connsiteX1" fmla="*/ 2405574 w 2405574"/>
              <a:gd name="connsiteY1" fmla="*/ 0 h 1951324"/>
              <a:gd name="connsiteX2" fmla="*/ 2405574 w 2405574"/>
              <a:gd name="connsiteY2" fmla="*/ 1951324 h 1951324"/>
              <a:gd name="connsiteX3" fmla="*/ 0 w 2405574"/>
              <a:gd name="connsiteY3" fmla="*/ 1951324 h 1951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5574" h="1951324">
                <a:moveTo>
                  <a:pt x="0" y="0"/>
                </a:moveTo>
                <a:lnTo>
                  <a:pt x="2405574" y="0"/>
                </a:lnTo>
                <a:lnTo>
                  <a:pt x="2405574" y="1951324"/>
                </a:lnTo>
                <a:lnTo>
                  <a:pt x="0" y="195132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7712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65A08F2-28AA-468E-8ABD-2A9493F623F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48199" y="4261339"/>
            <a:ext cx="2407920" cy="1664677"/>
          </a:xfrm>
          <a:custGeom>
            <a:avLst/>
            <a:gdLst>
              <a:gd name="connsiteX0" fmla="*/ 0 w 2407920"/>
              <a:gd name="connsiteY0" fmla="*/ 0 h 1664677"/>
              <a:gd name="connsiteX1" fmla="*/ 2407920 w 2407920"/>
              <a:gd name="connsiteY1" fmla="*/ 0 h 1664677"/>
              <a:gd name="connsiteX2" fmla="*/ 2407920 w 2407920"/>
              <a:gd name="connsiteY2" fmla="*/ 1664677 h 1664677"/>
              <a:gd name="connsiteX3" fmla="*/ 0 w 2407920"/>
              <a:gd name="connsiteY3" fmla="*/ 1664677 h 1664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0" h="1664677">
                <a:moveTo>
                  <a:pt x="0" y="0"/>
                </a:moveTo>
                <a:lnTo>
                  <a:pt x="2407920" y="0"/>
                </a:lnTo>
                <a:lnTo>
                  <a:pt x="2407920" y="1664677"/>
                </a:lnTo>
                <a:lnTo>
                  <a:pt x="0" y="166467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114C2DA-1AEF-4F82-A8DE-B82CDFCA825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48199" y="2596661"/>
            <a:ext cx="2407920" cy="1664677"/>
          </a:xfrm>
          <a:custGeom>
            <a:avLst/>
            <a:gdLst>
              <a:gd name="connsiteX0" fmla="*/ 0 w 2407920"/>
              <a:gd name="connsiteY0" fmla="*/ 0 h 1664677"/>
              <a:gd name="connsiteX1" fmla="*/ 2407920 w 2407920"/>
              <a:gd name="connsiteY1" fmla="*/ 0 h 1664677"/>
              <a:gd name="connsiteX2" fmla="*/ 2407920 w 2407920"/>
              <a:gd name="connsiteY2" fmla="*/ 1664677 h 1664677"/>
              <a:gd name="connsiteX3" fmla="*/ 0 w 2407920"/>
              <a:gd name="connsiteY3" fmla="*/ 1664677 h 1664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0" h="1664677">
                <a:moveTo>
                  <a:pt x="0" y="0"/>
                </a:moveTo>
                <a:lnTo>
                  <a:pt x="2407920" y="0"/>
                </a:lnTo>
                <a:lnTo>
                  <a:pt x="2407920" y="1664677"/>
                </a:lnTo>
                <a:lnTo>
                  <a:pt x="0" y="166467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BB8C179-75A9-4356-8727-5138B7A6C97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48199" y="931984"/>
            <a:ext cx="2407920" cy="1664677"/>
          </a:xfrm>
          <a:custGeom>
            <a:avLst/>
            <a:gdLst>
              <a:gd name="connsiteX0" fmla="*/ 0 w 2407920"/>
              <a:gd name="connsiteY0" fmla="*/ 0 h 1664677"/>
              <a:gd name="connsiteX1" fmla="*/ 2407920 w 2407920"/>
              <a:gd name="connsiteY1" fmla="*/ 0 h 1664677"/>
              <a:gd name="connsiteX2" fmla="*/ 2407920 w 2407920"/>
              <a:gd name="connsiteY2" fmla="*/ 1664677 h 1664677"/>
              <a:gd name="connsiteX3" fmla="*/ 0 w 2407920"/>
              <a:gd name="connsiteY3" fmla="*/ 1664677 h 1664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0" h="1664677">
                <a:moveTo>
                  <a:pt x="0" y="0"/>
                </a:moveTo>
                <a:lnTo>
                  <a:pt x="2407920" y="0"/>
                </a:lnTo>
                <a:lnTo>
                  <a:pt x="2407920" y="1664677"/>
                </a:lnTo>
                <a:lnTo>
                  <a:pt x="0" y="166467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550538B-90C4-4B62-BAE5-3E26A5B441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852160" cy="6858000"/>
          </a:xfrm>
          <a:custGeom>
            <a:avLst/>
            <a:gdLst>
              <a:gd name="connsiteX0" fmla="*/ 0 w 5852160"/>
              <a:gd name="connsiteY0" fmla="*/ 0 h 6858000"/>
              <a:gd name="connsiteX1" fmla="*/ 5852160 w 5852160"/>
              <a:gd name="connsiteY1" fmla="*/ 0 h 6858000"/>
              <a:gd name="connsiteX2" fmla="*/ 5852160 w 5852160"/>
              <a:gd name="connsiteY2" fmla="*/ 6858000 h 6858000"/>
              <a:gd name="connsiteX3" fmla="*/ 0 w 58521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2160" h="6858000">
                <a:moveTo>
                  <a:pt x="0" y="0"/>
                </a:moveTo>
                <a:lnTo>
                  <a:pt x="5852160" y="0"/>
                </a:lnTo>
                <a:lnTo>
                  <a:pt x="58521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9583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F6A614F-EA9E-4D30-AC69-87BC60E4C16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43308" y="4675404"/>
            <a:ext cx="955340" cy="955340"/>
          </a:xfrm>
          <a:custGeom>
            <a:avLst/>
            <a:gdLst>
              <a:gd name="connsiteX0" fmla="*/ 477670 w 955340"/>
              <a:gd name="connsiteY0" fmla="*/ 0 h 955340"/>
              <a:gd name="connsiteX1" fmla="*/ 955340 w 955340"/>
              <a:gd name="connsiteY1" fmla="*/ 477670 h 955340"/>
              <a:gd name="connsiteX2" fmla="*/ 477670 w 955340"/>
              <a:gd name="connsiteY2" fmla="*/ 955340 h 955340"/>
              <a:gd name="connsiteX3" fmla="*/ 0 w 955340"/>
              <a:gd name="connsiteY3" fmla="*/ 477670 h 955340"/>
              <a:gd name="connsiteX4" fmla="*/ 477670 w 955340"/>
              <a:gd name="connsiteY4" fmla="*/ 0 h 95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340" h="955340">
                <a:moveTo>
                  <a:pt x="477670" y="0"/>
                </a:moveTo>
                <a:cubicBezTo>
                  <a:pt x="741480" y="0"/>
                  <a:pt x="955340" y="213860"/>
                  <a:pt x="955340" y="477670"/>
                </a:cubicBezTo>
                <a:cubicBezTo>
                  <a:pt x="955340" y="741480"/>
                  <a:pt x="741480" y="955340"/>
                  <a:pt x="477670" y="955340"/>
                </a:cubicBezTo>
                <a:cubicBezTo>
                  <a:pt x="213860" y="955340"/>
                  <a:pt x="0" y="741480"/>
                  <a:pt x="0" y="477670"/>
                </a:cubicBezTo>
                <a:cubicBezTo>
                  <a:pt x="0" y="213860"/>
                  <a:pt x="213860" y="0"/>
                  <a:pt x="4776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C17BB20-CADF-4649-BA08-CB94B345F3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15668" y="2283754"/>
            <a:ext cx="955340" cy="955340"/>
          </a:xfrm>
          <a:custGeom>
            <a:avLst/>
            <a:gdLst>
              <a:gd name="connsiteX0" fmla="*/ 477670 w 955340"/>
              <a:gd name="connsiteY0" fmla="*/ 0 h 955340"/>
              <a:gd name="connsiteX1" fmla="*/ 955340 w 955340"/>
              <a:gd name="connsiteY1" fmla="*/ 477670 h 955340"/>
              <a:gd name="connsiteX2" fmla="*/ 477670 w 955340"/>
              <a:gd name="connsiteY2" fmla="*/ 955340 h 955340"/>
              <a:gd name="connsiteX3" fmla="*/ 0 w 955340"/>
              <a:gd name="connsiteY3" fmla="*/ 477670 h 955340"/>
              <a:gd name="connsiteX4" fmla="*/ 477670 w 955340"/>
              <a:gd name="connsiteY4" fmla="*/ 0 h 95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340" h="955340">
                <a:moveTo>
                  <a:pt x="477670" y="0"/>
                </a:moveTo>
                <a:cubicBezTo>
                  <a:pt x="741480" y="0"/>
                  <a:pt x="955340" y="213860"/>
                  <a:pt x="955340" y="477670"/>
                </a:cubicBezTo>
                <a:cubicBezTo>
                  <a:pt x="955340" y="741480"/>
                  <a:pt x="741480" y="955340"/>
                  <a:pt x="477670" y="955340"/>
                </a:cubicBezTo>
                <a:cubicBezTo>
                  <a:pt x="213860" y="955340"/>
                  <a:pt x="0" y="741480"/>
                  <a:pt x="0" y="477670"/>
                </a:cubicBezTo>
                <a:cubicBezTo>
                  <a:pt x="0" y="213860"/>
                  <a:pt x="213860" y="0"/>
                  <a:pt x="4776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6651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C0CC25-02BE-45A4-9D76-122E0A6A2C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43308" y="3055153"/>
            <a:ext cx="955340" cy="955340"/>
          </a:xfrm>
          <a:custGeom>
            <a:avLst/>
            <a:gdLst>
              <a:gd name="connsiteX0" fmla="*/ 477670 w 955340"/>
              <a:gd name="connsiteY0" fmla="*/ 0 h 955340"/>
              <a:gd name="connsiteX1" fmla="*/ 955340 w 955340"/>
              <a:gd name="connsiteY1" fmla="*/ 477670 h 955340"/>
              <a:gd name="connsiteX2" fmla="*/ 477670 w 955340"/>
              <a:gd name="connsiteY2" fmla="*/ 955340 h 955340"/>
              <a:gd name="connsiteX3" fmla="*/ 0 w 955340"/>
              <a:gd name="connsiteY3" fmla="*/ 477670 h 955340"/>
              <a:gd name="connsiteX4" fmla="*/ 477670 w 955340"/>
              <a:gd name="connsiteY4" fmla="*/ 0 h 95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340" h="955340">
                <a:moveTo>
                  <a:pt x="477670" y="0"/>
                </a:moveTo>
                <a:cubicBezTo>
                  <a:pt x="741480" y="0"/>
                  <a:pt x="955340" y="213860"/>
                  <a:pt x="955340" y="477670"/>
                </a:cubicBezTo>
                <a:cubicBezTo>
                  <a:pt x="955340" y="741480"/>
                  <a:pt x="741480" y="955340"/>
                  <a:pt x="477670" y="955340"/>
                </a:cubicBezTo>
                <a:cubicBezTo>
                  <a:pt x="213860" y="955340"/>
                  <a:pt x="0" y="741480"/>
                  <a:pt x="0" y="477670"/>
                </a:cubicBezTo>
                <a:cubicBezTo>
                  <a:pt x="0" y="213860"/>
                  <a:pt x="213860" y="0"/>
                  <a:pt x="4776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5FBD4BA-CB21-47D4-900A-94AA1D09AE0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15668" y="807881"/>
            <a:ext cx="955340" cy="955340"/>
          </a:xfrm>
          <a:custGeom>
            <a:avLst/>
            <a:gdLst>
              <a:gd name="connsiteX0" fmla="*/ 477670 w 955340"/>
              <a:gd name="connsiteY0" fmla="*/ 0 h 955340"/>
              <a:gd name="connsiteX1" fmla="*/ 955340 w 955340"/>
              <a:gd name="connsiteY1" fmla="*/ 477670 h 955340"/>
              <a:gd name="connsiteX2" fmla="*/ 477670 w 955340"/>
              <a:gd name="connsiteY2" fmla="*/ 955340 h 955340"/>
              <a:gd name="connsiteX3" fmla="*/ 0 w 955340"/>
              <a:gd name="connsiteY3" fmla="*/ 477670 h 955340"/>
              <a:gd name="connsiteX4" fmla="*/ 477670 w 955340"/>
              <a:gd name="connsiteY4" fmla="*/ 0 h 95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340" h="955340">
                <a:moveTo>
                  <a:pt x="477670" y="0"/>
                </a:moveTo>
                <a:cubicBezTo>
                  <a:pt x="741480" y="0"/>
                  <a:pt x="955340" y="213860"/>
                  <a:pt x="955340" y="477670"/>
                </a:cubicBezTo>
                <a:cubicBezTo>
                  <a:pt x="955340" y="741480"/>
                  <a:pt x="741480" y="955340"/>
                  <a:pt x="477670" y="955340"/>
                </a:cubicBezTo>
                <a:cubicBezTo>
                  <a:pt x="213860" y="955340"/>
                  <a:pt x="0" y="741480"/>
                  <a:pt x="0" y="477670"/>
                </a:cubicBezTo>
                <a:cubicBezTo>
                  <a:pt x="0" y="213860"/>
                  <a:pt x="213860" y="0"/>
                  <a:pt x="4776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7C8081B-83C7-43E2-B2D4-3ABD383325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15668" y="5094779"/>
            <a:ext cx="955340" cy="955340"/>
          </a:xfrm>
          <a:custGeom>
            <a:avLst/>
            <a:gdLst>
              <a:gd name="connsiteX0" fmla="*/ 477670 w 955340"/>
              <a:gd name="connsiteY0" fmla="*/ 0 h 955340"/>
              <a:gd name="connsiteX1" fmla="*/ 955340 w 955340"/>
              <a:gd name="connsiteY1" fmla="*/ 477670 h 955340"/>
              <a:gd name="connsiteX2" fmla="*/ 477670 w 955340"/>
              <a:gd name="connsiteY2" fmla="*/ 955340 h 955340"/>
              <a:gd name="connsiteX3" fmla="*/ 0 w 955340"/>
              <a:gd name="connsiteY3" fmla="*/ 477670 h 955340"/>
              <a:gd name="connsiteX4" fmla="*/ 477670 w 955340"/>
              <a:gd name="connsiteY4" fmla="*/ 0 h 95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340" h="955340">
                <a:moveTo>
                  <a:pt x="477670" y="0"/>
                </a:moveTo>
                <a:cubicBezTo>
                  <a:pt x="741480" y="0"/>
                  <a:pt x="955340" y="213860"/>
                  <a:pt x="955340" y="477670"/>
                </a:cubicBezTo>
                <a:cubicBezTo>
                  <a:pt x="955340" y="741480"/>
                  <a:pt x="741480" y="955340"/>
                  <a:pt x="477670" y="955340"/>
                </a:cubicBezTo>
                <a:cubicBezTo>
                  <a:pt x="213860" y="955340"/>
                  <a:pt x="0" y="741480"/>
                  <a:pt x="0" y="477670"/>
                </a:cubicBezTo>
                <a:cubicBezTo>
                  <a:pt x="0" y="213860"/>
                  <a:pt x="213860" y="0"/>
                  <a:pt x="4776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5039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C1CEE2F-C4A5-4175-A02E-BC827E7B1A0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43379" y="809263"/>
            <a:ext cx="955201" cy="953959"/>
          </a:xfrm>
          <a:custGeom>
            <a:avLst/>
            <a:gdLst>
              <a:gd name="connsiteX0" fmla="*/ 477600 w 955201"/>
              <a:gd name="connsiteY0" fmla="*/ 0 h 953959"/>
              <a:gd name="connsiteX1" fmla="*/ 945566 w 955201"/>
              <a:gd name="connsiteY1" fmla="*/ 381403 h 953959"/>
              <a:gd name="connsiteX2" fmla="*/ 955201 w 955201"/>
              <a:gd name="connsiteY2" fmla="*/ 476980 h 953959"/>
              <a:gd name="connsiteX3" fmla="*/ 945566 w 955201"/>
              <a:gd name="connsiteY3" fmla="*/ 572556 h 953959"/>
              <a:gd name="connsiteX4" fmla="*/ 477600 w 955201"/>
              <a:gd name="connsiteY4" fmla="*/ 953959 h 953959"/>
              <a:gd name="connsiteX5" fmla="*/ 9635 w 955201"/>
              <a:gd name="connsiteY5" fmla="*/ 572556 h 953959"/>
              <a:gd name="connsiteX6" fmla="*/ 0 w 955201"/>
              <a:gd name="connsiteY6" fmla="*/ 476980 h 953959"/>
              <a:gd name="connsiteX7" fmla="*/ 9635 w 955201"/>
              <a:gd name="connsiteY7" fmla="*/ 381403 h 953959"/>
              <a:gd name="connsiteX8" fmla="*/ 477600 w 955201"/>
              <a:gd name="connsiteY8" fmla="*/ 0 h 953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5201" h="953959">
                <a:moveTo>
                  <a:pt x="477600" y="0"/>
                </a:moveTo>
                <a:cubicBezTo>
                  <a:pt x="708434" y="0"/>
                  <a:pt x="901025" y="163737"/>
                  <a:pt x="945566" y="381403"/>
                </a:cubicBezTo>
                <a:lnTo>
                  <a:pt x="955201" y="476980"/>
                </a:lnTo>
                <a:lnTo>
                  <a:pt x="945566" y="572556"/>
                </a:lnTo>
                <a:cubicBezTo>
                  <a:pt x="901025" y="790222"/>
                  <a:pt x="708434" y="953959"/>
                  <a:pt x="477600" y="953959"/>
                </a:cubicBezTo>
                <a:cubicBezTo>
                  <a:pt x="246767" y="953959"/>
                  <a:pt x="54176" y="790222"/>
                  <a:pt x="9635" y="572556"/>
                </a:cubicBezTo>
                <a:lnTo>
                  <a:pt x="0" y="476980"/>
                </a:lnTo>
                <a:lnTo>
                  <a:pt x="9635" y="381403"/>
                </a:lnTo>
                <a:cubicBezTo>
                  <a:pt x="54176" y="163737"/>
                  <a:pt x="246767" y="0"/>
                  <a:pt x="4776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E0FB9F7-5F1C-4047-9F07-DB962F5B24A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15668" y="2848888"/>
            <a:ext cx="955340" cy="955340"/>
          </a:xfrm>
          <a:custGeom>
            <a:avLst/>
            <a:gdLst>
              <a:gd name="connsiteX0" fmla="*/ 477670 w 955340"/>
              <a:gd name="connsiteY0" fmla="*/ 0 h 955340"/>
              <a:gd name="connsiteX1" fmla="*/ 955340 w 955340"/>
              <a:gd name="connsiteY1" fmla="*/ 477670 h 955340"/>
              <a:gd name="connsiteX2" fmla="*/ 477670 w 955340"/>
              <a:gd name="connsiteY2" fmla="*/ 955340 h 955340"/>
              <a:gd name="connsiteX3" fmla="*/ 0 w 955340"/>
              <a:gd name="connsiteY3" fmla="*/ 477670 h 955340"/>
              <a:gd name="connsiteX4" fmla="*/ 477670 w 955340"/>
              <a:gd name="connsiteY4" fmla="*/ 0 h 95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340" h="955340">
                <a:moveTo>
                  <a:pt x="477670" y="0"/>
                </a:moveTo>
                <a:cubicBezTo>
                  <a:pt x="741480" y="0"/>
                  <a:pt x="955340" y="213860"/>
                  <a:pt x="955340" y="477670"/>
                </a:cubicBezTo>
                <a:cubicBezTo>
                  <a:pt x="955340" y="741480"/>
                  <a:pt x="741480" y="955340"/>
                  <a:pt x="477670" y="955340"/>
                </a:cubicBezTo>
                <a:cubicBezTo>
                  <a:pt x="213860" y="955340"/>
                  <a:pt x="0" y="741480"/>
                  <a:pt x="0" y="477670"/>
                </a:cubicBezTo>
                <a:cubicBezTo>
                  <a:pt x="0" y="213860"/>
                  <a:pt x="213860" y="0"/>
                  <a:pt x="4776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5182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B0AA278-F8E3-4A46-9A49-F3A101015A3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883914" y="3615742"/>
            <a:ext cx="2511740" cy="3239037"/>
          </a:xfrm>
          <a:custGeom>
            <a:avLst/>
            <a:gdLst>
              <a:gd name="connsiteX0" fmla="*/ 418632 w 2511740"/>
              <a:gd name="connsiteY0" fmla="*/ 0 h 3239037"/>
              <a:gd name="connsiteX1" fmla="*/ 2093108 w 2511740"/>
              <a:gd name="connsiteY1" fmla="*/ 0 h 3239037"/>
              <a:gd name="connsiteX2" fmla="*/ 2511740 w 2511740"/>
              <a:gd name="connsiteY2" fmla="*/ 418632 h 3239037"/>
              <a:gd name="connsiteX3" fmla="*/ 2511740 w 2511740"/>
              <a:gd name="connsiteY3" fmla="*/ 2820405 h 3239037"/>
              <a:gd name="connsiteX4" fmla="*/ 2503481 w 2511740"/>
              <a:gd name="connsiteY4" fmla="*/ 2902329 h 3239037"/>
              <a:gd name="connsiteX5" fmla="*/ 2511740 w 2511740"/>
              <a:gd name="connsiteY5" fmla="*/ 2902329 h 3239037"/>
              <a:gd name="connsiteX6" fmla="*/ 2511740 w 2511740"/>
              <a:gd name="connsiteY6" fmla="*/ 3239037 h 3239037"/>
              <a:gd name="connsiteX7" fmla="*/ 2093108 w 2511740"/>
              <a:gd name="connsiteY7" fmla="*/ 3239037 h 3239037"/>
              <a:gd name="connsiteX8" fmla="*/ 418632 w 2511740"/>
              <a:gd name="connsiteY8" fmla="*/ 3239037 h 3239037"/>
              <a:gd name="connsiteX9" fmla="*/ 0 w 2511740"/>
              <a:gd name="connsiteY9" fmla="*/ 3239037 h 3239037"/>
              <a:gd name="connsiteX10" fmla="*/ 0 w 2511740"/>
              <a:gd name="connsiteY10" fmla="*/ 2902329 h 3239037"/>
              <a:gd name="connsiteX11" fmla="*/ 8259 w 2511740"/>
              <a:gd name="connsiteY11" fmla="*/ 2902329 h 3239037"/>
              <a:gd name="connsiteX12" fmla="*/ 0 w 2511740"/>
              <a:gd name="connsiteY12" fmla="*/ 2820405 h 3239037"/>
              <a:gd name="connsiteX13" fmla="*/ 0 w 2511740"/>
              <a:gd name="connsiteY13" fmla="*/ 418632 h 3239037"/>
              <a:gd name="connsiteX14" fmla="*/ 418632 w 2511740"/>
              <a:gd name="connsiteY14" fmla="*/ 0 h 3239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11740" h="3239037">
                <a:moveTo>
                  <a:pt x="418632" y="0"/>
                </a:moveTo>
                <a:lnTo>
                  <a:pt x="2093108" y="0"/>
                </a:lnTo>
                <a:cubicBezTo>
                  <a:pt x="2324312" y="0"/>
                  <a:pt x="2511740" y="187428"/>
                  <a:pt x="2511740" y="418632"/>
                </a:cubicBezTo>
                <a:lnTo>
                  <a:pt x="2511740" y="2820405"/>
                </a:lnTo>
                <a:lnTo>
                  <a:pt x="2503481" y="2902329"/>
                </a:lnTo>
                <a:lnTo>
                  <a:pt x="2511740" y="2902329"/>
                </a:lnTo>
                <a:lnTo>
                  <a:pt x="2511740" y="3239037"/>
                </a:lnTo>
                <a:lnTo>
                  <a:pt x="2093108" y="3239037"/>
                </a:lnTo>
                <a:lnTo>
                  <a:pt x="418632" y="3239037"/>
                </a:lnTo>
                <a:lnTo>
                  <a:pt x="0" y="3239037"/>
                </a:lnTo>
                <a:lnTo>
                  <a:pt x="0" y="2902329"/>
                </a:lnTo>
                <a:lnTo>
                  <a:pt x="8259" y="2902329"/>
                </a:lnTo>
                <a:lnTo>
                  <a:pt x="0" y="2820405"/>
                </a:lnTo>
                <a:lnTo>
                  <a:pt x="0" y="418632"/>
                </a:lnTo>
                <a:cubicBezTo>
                  <a:pt x="0" y="187428"/>
                  <a:pt x="187428" y="0"/>
                  <a:pt x="4186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C0A4368-C937-4E83-B79A-E3E5B81D7F7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492199" y="3618963"/>
            <a:ext cx="2511740" cy="3239037"/>
          </a:xfrm>
          <a:custGeom>
            <a:avLst/>
            <a:gdLst>
              <a:gd name="connsiteX0" fmla="*/ 418632 w 2511740"/>
              <a:gd name="connsiteY0" fmla="*/ 0 h 3239037"/>
              <a:gd name="connsiteX1" fmla="*/ 2093108 w 2511740"/>
              <a:gd name="connsiteY1" fmla="*/ 0 h 3239037"/>
              <a:gd name="connsiteX2" fmla="*/ 2511740 w 2511740"/>
              <a:gd name="connsiteY2" fmla="*/ 418632 h 3239037"/>
              <a:gd name="connsiteX3" fmla="*/ 2511740 w 2511740"/>
              <a:gd name="connsiteY3" fmla="*/ 2820405 h 3239037"/>
              <a:gd name="connsiteX4" fmla="*/ 2503482 w 2511740"/>
              <a:gd name="connsiteY4" fmla="*/ 2902329 h 3239037"/>
              <a:gd name="connsiteX5" fmla="*/ 2511740 w 2511740"/>
              <a:gd name="connsiteY5" fmla="*/ 2902329 h 3239037"/>
              <a:gd name="connsiteX6" fmla="*/ 2511740 w 2511740"/>
              <a:gd name="connsiteY6" fmla="*/ 3239037 h 3239037"/>
              <a:gd name="connsiteX7" fmla="*/ 2093108 w 2511740"/>
              <a:gd name="connsiteY7" fmla="*/ 3239037 h 3239037"/>
              <a:gd name="connsiteX8" fmla="*/ 418632 w 2511740"/>
              <a:gd name="connsiteY8" fmla="*/ 3239037 h 3239037"/>
              <a:gd name="connsiteX9" fmla="*/ 0 w 2511740"/>
              <a:gd name="connsiteY9" fmla="*/ 3239037 h 3239037"/>
              <a:gd name="connsiteX10" fmla="*/ 0 w 2511740"/>
              <a:gd name="connsiteY10" fmla="*/ 2902329 h 3239037"/>
              <a:gd name="connsiteX11" fmla="*/ 8259 w 2511740"/>
              <a:gd name="connsiteY11" fmla="*/ 2902329 h 3239037"/>
              <a:gd name="connsiteX12" fmla="*/ 0 w 2511740"/>
              <a:gd name="connsiteY12" fmla="*/ 2820405 h 3239037"/>
              <a:gd name="connsiteX13" fmla="*/ 0 w 2511740"/>
              <a:gd name="connsiteY13" fmla="*/ 418632 h 3239037"/>
              <a:gd name="connsiteX14" fmla="*/ 418632 w 2511740"/>
              <a:gd name="connsiteY14" fmla="*/ 0 h 3239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11740" h="3239037">
                <a:moveTo>
                  <a:pt x="418632" y="0"/>
                </a:moveTo>
                <a:lnTo>
                  <a:pt x="2093108" y="0"/>
                </a:lnTo>
                <a:cubicBezTo>
                  <a:pt x="2324312" y="0"/>
                  <a:pt x="2511740" y="187428"/>
                  <a:pt x="2511740" y="418632"/>
                </a:cubicBezTo>
                <a:lnTo>
                  <a:pt x="2511740" y="2820405"/>
                </a:lnTo>
                <a:lnTo>
                  <a:pt x="2503482" y="2902329"/>
                </a:lnTo>
                <a:lnTo>
                  <a:pt x="2511740" y="2902329"/>
                </a:lnTo>
                <a:lnTo>
                  <a:pt x="2511740" y="3239037"/>
                </a:lnTo>
                <a:lnTo>
                  <a:pt x="2093108" y="3239037"/>
                </a:lnTo>
                <a:lnTo>
                  <a:pt x="418632" y="3239037"/>
                </a:lnTo>
                <a:lnTo>
                  <a:pt x="0" y="3239037"/>
                </a:lnTo>
                <a:lnTo>
                  <a:pt x="0" y="2902329"/>
                </a:lnTo>
                <a:lnTo>
                  <a:pt x="8259" y="2902329"/>
                </a:lnTo>
                <a:lnTo>
                  <a:pt x="0" y="2820405"/>
                </a:lnTo>
                <a:lnTo>
                  <a:pt x="0" y="418632"/>
                </a:lnTo>
                <a:cubicBezTo>
                  <a:pt x="0" y="187428"/>
                  <a:pt x="187428" y="0"/>
                  <a:pt x="4186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BCA07B8-8F80-4ED4-A5B4-3BFB4BE9FDD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88056" y="2459864"/>
            <a:ext cx="2511740" cy="4398135"/>
          </a:xfrm>
          <a:custGeom>
            <a:avLst/>
            <a:gdLst>
              <a:gd name="connsiteX0" fmla="*/ 418632 w 2511740"/>
              <a:gd name="connsiteY0" fmla="*/ 0 h 4398135"/>
              <a:gd name="connsiteX1" fmla="*/ 2093108 w 2511740"/>
              <a:gd name="connsiteY1" fmla="*/ 0 h 4398135"/>
              <a:gd name="connsiteX2" fmla="*/ 2511740 w 2511740"/>
              <a:gd name="connsiteY2" fmla="*/ 418632 h 4398135"/>
              <a:gd name="connsiteX3" fmla="*/ 2511740 w 2511740"/>
              <a:gd name="connsiteY3" fmla="*/ 3940935 h 4398135"/>
              <a:gd name="connsiteX4" fmla="*/ 2511740 w 2511740"/>
              <a:gd name="connsiteY4" fmla="*/ 3979503 h 4398135"/>
              <a:gd name="connsiteX5" fmla="*/ 2511740 w 2511740"/>
              <a:gd name="connsiteY5" fmla="*/ 4398135 h 4398135"/>
              <a:gd name="connsiteX6" fmla="*/ 2093108 w 2511740"/>
              <a:gd name="connsiteY6" fmla="*/ 4398135 h 4398135"/>
              <a:gd name="connsiteX7" fmla="*/ 418632 w 2511740"/>
              <a:gd name="connsiteY7" fmla="*/ 4398135 h 4398135"/>
              <a:gd name="connsiteX8" fmla="*/ 0 w 2511740"/>
              <a:gd name="connsiteY8" fmla="*/ 4398135 h 4398135"/>
              <a:gd name="connsiteX9" fmla="*/ 0 w 2511740"/>
              <a:gd name="connsiteY9" fmla="*/ 3979503 h 4398135"/>
              <a:gd name="connsiteX10" fmla="*/ 0 w 2511740"/>
              <a:gd name="connsiteY10" fmla="*/ 3940935 h 4398135"/>
              <a:gd name="connsiteX11" fmla="*/ 0 w 2511740"/>
              <a:gd name="connsiteY11" fmla="*/ 418632 h 4398135"/>
              <a:gd name="connsiteX12" fmla="*/ 418632 w 2511740"/>
              <a:gd name="connsiteY12" fmla="*/ 0 h 4398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11740" h="4398135">
                <a:moveTo>
                  <a:pt x="418632" y="0"/>
                </a:moveTo>
                <a:lnTo>
                  <a:pt x="2093108" y="0"/>
                </a:lnTo>
                <a:cubicBezTo>
                  <a:pt x="2324312" y="0"/>
                  <a:pt x="2511740" y="187428"/>
                  <a:pt x="2511740" y="418632"/>
                </a:cubicBezTo>
                <a:lnTo>
                  <a:pt x="2511740" y="3940935"/>
                </a:lnTo>
                <a:lnTo>
                  <a:pt x="2511740" y="3979503"/>
                </a:lnTo>
                <a:lnTo>
                  <a:pt x="2511740" y="4398135"/>
                </a:lnTo>
                <a:lnTo>
                  <a:pt x="2093108" y="4398135"/>
                </a:lnTo>
                <a:lnTo>
                  <a:pt x="418632" y="4398135"/>
                </a:lnTo>
                <a:lnTo>
                  <a:pt x="0" y="4398135"/>
                </a:lnTo>
                <a:lnTo>
                  <a:pt x="0" y="3979503"/>
                </a:lnTo>
                <a:lnTo>
                  <a:pt x="0" y="3940935"/>
                </a:lnTo>
                <a:lnTo>
                  <a:pt x="0" y="418632"/>
                </a:lnTo>
                <a:cubicBezTo>
                  <a:pt x="0" y="187428"/>
                  <a:pt x="187428" y="0"/>
                  <a:pt x="4186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1F19D0D-9B3D-4443-9E11-F95B635EE9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6341" y="2459865"/>
            <a:ext cx="2511740" cy="4398135"/>
          </a:xfrm>
          <a:custGeom>
            <a:avLst/>
            <a:gdLst>
              <a:gd name="connsiteX0" fmla="*/ 418632 w 2511740"/>
              <a:gd name="connsiteY0" fmla="*/ 0 h 4398135"/>
              <a:gd name="connsiteX1" fmla="*/ 2093108 w 2511740"/>
              <a:gd name="connsiteY1" fmla="*/ 0 h 4398135"/>
              <a:gd name="connsiteX2" fmla="*/ 2511740 w 2511740"/>
              <a:gd name="connsiteY2" fmla="*/ 418632 h 4398135"/>
              <a:gd name="connsiteX3" fmla="*/ 2511740 w 2511740"/>
              <a:gd name="connsiteY3" fmla="*/ 3940935 h 4398135"/>
              <a:gd name="connsiteX4" fmla="*/ 2511740 w 2511740"/>
              <a:gd name="connsiteY4" fmla="*/ 3979503 h 4398135"/>
              <a:gd name="connsiteX5" fmla="*/ 2511740 w 2511740"/>
              <a:gd name="connsiteY5" fmla="*/ 4398135 h 4398135"/>
              <a:gd name="connsiteX6" fmla="*/ 2093108 w 2511740"/>
              <a:gd name="connsiteY6" fmla="*/ 4398135 h 4398135"/>
              <a:gd name="connsiteX7" fmla="*/ 418632 w 2511740"/>
              <a:gd name="connsiteY7" fmla="*/ 4398135 h 4398135"/>
              <a:gd name="connsiteX8" fmla="*/ 0 w 2511740"/>
              <a:gd name="connsiteY8" fmla="*/ 4398135 h 4398135"/>
              <a:gd name="connsiteX9" fmla="*/ 0 w 2511740"/>
              <a:gd name="connsiteY9" fmla="*/ 3979503 h 4398135"/>
              <a:gd name="connsiteX10" fmla="*/ 0 w 2511740"/>
              <a:gd name="connsiteY10" fmla="*/ 3940935 h 4398135"/>
              <a:gd name="connsiteX11" fmla="*/ 0 w 2511740"/>
              <a:gd name="connsiteY11" fmla="*/ 418632 h 4398135"/>
              <a:gd name="connsiteX12" fmla="*/ 418632 w 2511740"/>
              <a:gd name="connsiteY12" fmla="*/ 0 h 4398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11740" h="4398135">
                <a:moveTo>
                  <a:pt x="418632" y="0"/>
                </a:moveTo>
                <a:lnTo>
                  <a:pt x="2093108" y="0"/>
                </a:lnTo>
                <a:cubicBezTo>
                  <a:pt x="2324312" y="0"/>
                  <a:pt x="2511740" y="187428"/>
                  <a:pt x="2511740" y="418632"/>
                </a:cubicBezTo>
                <a:lnTo>
                  <a:pt x="2511740" y="3940935"/>
                </a:lnTo>
                <a:lnTo>
                  <a:pt x="2511740" y="3979503"/>
                </a:lnTo>
                <a:lnTo>
                  <a:pt x="2511740" y="4398135"/>
                </a:lnTo>
                <a:lnTo>
                  <a:pt x="2093108" y="4398135"/>
                </a:lnTo>
                <a:lnTo>
                  <a:pt x="418632" y="4398135"/>
                </a:lnTo>
                <a:lnTo>
                  <a:pt x="0" y="4398135"/>
                </a:lnTo>
                <a:lnTo>
                  <a:pt x="0" y="3979503"/>
                </a:lnTo>
                <a:lnTo>
                  <a:pt x="0" y="3940935"/>
                </a:lnTo>
                <a:lnTo>
                  <a:pt x="0" y="418632"/>
                </a:lnTo>
                <a:cubicBezTo>
                  <a:pt x="0" y="187428"/>
                  <a:pt x="187428" y="0"/>
                  <a:pt x="4186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041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193F54D-CDB5-48C3-97AE-3DD4CE2AC6A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70722" y="3889419"/>
            <a:ext cx="2784625" cy="2258096"/>
          </a:xfrm>
          <a:custGeom>
            <a:avLst/>
            <a:gdLst>
              <a:gd name="connsiteX0" fmla="*/ 0 w 2784625"/>
              <a:gd name="connsiteY0" fmla="*/ 0 h 2258096"/>
              <a:gd name="connsiteX1" fmla="*/ 2784625 w 2784625"/>
              <a:gd name="connsiteY1" fmla="*/ 0 h 2258096"/>
              <a:gd name="connsiteX2" fmla="*/ 2784625 w 2784625"/>
              <a:gd name="connsiteY2" fmla="*/ 2258096 h 2258096"/>
              <a:gd name="connsiteX3" fmla="*/ 0 w 2784625"/>
              <a:gd name="connsiteY3" fmla="*/ 2258096 h 225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625" h="2258096">
                <a:moveTo>
                  <a:pt x="0" y="0"/>
                </a:moveTo>
                <a:lnTo>
                  <a:pt x="2784625" y="0"/>
                </a:lnTo>
                <a:lnTo>
                  <a:pt x="2784625" y="2258096"/>
                </a:lnTo>
                <a:lnTo>
                  <a:pt x="0" y="225809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18990DB-EA66-462D-AB9A-3B318B1D82C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2221" y="708338"/>
            <a:ext cx="2784625" cy="1481070"/>
          </a:xfrm>
          <a:custGeom>
            <a:avLst/>
            <a:gdLst>
              <a:gd name="connsiteX0" fmla="*/ 0 w 2784625"/>
              <a:gd name="connsiteY0" fmla="*/ 0 h 1481070"/>
              <a:gd name="connsiteX1" fmla="*/ 2784625 w 2784625"/>
              <a:gd name="connsiteY1" fmla="*/ 0 h 1481070"/>
              <a:gd name="connsiteX2" fmla="*/ 2784625 w 2784625"/>
              <a:gd name="connsiteY2" fmla="*/ 1481070 h 1481070"/>
              <a:gd name="connsiteX3" fmla="*/ 0 w 2784625"/>
              <a:gd name="connsiteY3" fmla="*/ 1481070 h 1481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625" h="1481070">
                <a:moveTo>
                  <a:pt x="0" y="0"/>
                </a:moveTo>
                <a:lnTo>
                  <a:pt x="2784625" y="0"/>
                </a:lnTo>
                <a:lnTo>
                  <a:pt x="2784625" y="1481070"/>
                </a:lnTo>
                <a:lnTo>
                  <a:pt x="0" y="14810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1B8B51D-ED7C-4B59-A44D-D7D04712FE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70722" y="710485"/>
            <a:ext cx="2784625" cy="3114540"/>
          </a:xfrm>
          <a:custGeom>
            <a:avLst/>
            <a:gdLst>
              <a:gd name="connsiteX0" fmla="*/ 0 w 2784625"/>
              <a:gd name="connsiteY0" fmla="*/ 0 h 3114540"/>
              <a:gd name="connsiteX1" fmla="*/ 2784625 w 2784625"/>
              <a:gd name="connsiteY1" fmla="*/ 0 h 3114540"/>
              <a:gd name="connsiteX2" fmla="*/ 2784625 w 2784625"/>
              <a:gd name="connsiteY2" fmla="*/ 3114540 h 3114540"/>
              <a:gd name="connsiteX3" fmla="*/ 0 w 2784625"/>
              <a:gd name="connsiteY3" fmla="*/ 3114540 h 311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625" h="3114540">
                <a:moveTo>
                  <a:pt x="0" y="0"/>
                </a:moveTo>
                <a:lnTo>
                  <a:pt x="2784625" y="0"/>
                </a:lnTo>
                <a:lnTo>
                  <a:pt x="2784625" y="3114540"/>
                </a:lnTo>
                <a:lnTo>
                  <a:pt x="0" y="311454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4D5661C-0FBD-4C0F-BBE0-4FF0C7BF48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2221" y="3539544"/>
            <a:ext cx="2784625" cy="2610118"/>
          </a:xfrm>
          <a:custGeom>
            <a:avLst/>
            <a:gdLst>
              <a:gd name="connsiteX0" fmla="*/ 0 w 2784625"/>
              <a:gd name="connsiteY0" fmla="*/ 0 h 2610118"/>
              <a:gd name="connsiteX1" fmla="*/ 2784625 w 2784625"/>
              <a:gd name="connsiteY1" fmla="*/ 0 h 2610118"/>
              <a:gd name="connsiteX2" fmla="*/ 2784625 w 2784625"/>
              <a:gd name="connsiteY2" fmla="*/ 2610118 h 2610118"/>
              <a:gd name="connsiteX3" fmla="*/ 0 w 2784625"/>
              <a:gd name="connsiteY3" fmla="*/ 2610118 h 261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625" h="2610118">
                <a:moveTo>
                  <a:pt x="0" y="0"/>
                </a:moveTo>
                <a:lnTo>
                  <a:pt x="2784625" y="0"/>
                </a:lnTo>
                <a:lnTo>
                  <a:pt x="2784625" y="2610118"/>
                </a:lnTo>
                <a:lnTo>
                  <a:pt x="0" y="261011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0084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84F676D-8913-4FD4-A19E-56081F1E950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1" y="754380"/>
            <a:ext cx="5411373" cy="5349240"/>
          </a:xfrm>
          <a:custGeom>
            <a:avLst/>
            <a:gdLst>
              <a:gd name="connsiteX0" fmla="*/ 0 w 5411373"/>
              <a:gd name="connsiteY0" fmla="*/ 0 h 5349240"/>
              <a:gd name="connsiteX1" fmla="*/ 5411373 w 5411373"/>
              <a:gd name="connsiteY1" fmla="*/ 0 h 5349240"/>
              <a:gd name="connsiteX2" fmla="*/ 5411373 w 5411373"/>
              <a:gd name="connsiteY2" fmla="*/ 5349240 h 5349240"/>
              <a:gd name="connsiteX3" fmla="*/ 0 w 5411373"/>
              <a:gd name="connsiteY3" fmla="*/ 5349240 h 5349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1373" h="5349240">
                <a:moveTo>
                  <a:pt x="0" y="0"/>
                </a:moveTo>
                <a:lnTo>
                  <a:pt x="5411373" y="0"/>
                </a:lnTo>
                <a:lnTo>
                  <a:pt x="5411373" y="5349240"/>
                </a:lnTo>
                <a:lnTo>
                  <a:pt x="0" y="534924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936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F73CA98-11CB-4C81-93D8-8053E9AA2A7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323527" y="416169"/>
            <a:ext cx="4467665" cy="6025662"/>
          </a:xfrm>
          <a:custGeom>
            <a:avLst/>
            <a:gdLst>
              <a:gd name="connsiteX0" fmla="*/ 0 w 4467665"/>
              <a:gd name="connsiteY0" fmla="*/ 0 h 6025662"/>
              <a:gd name="connsiteX1" fmla="*/ 4467665 w 4467665"/>
              <a:gd name="connsiteY1" fmla="*/ 0 h 6025662"/>
              <a:gd name="connsiteX2" fmla="*/ 4467665 w 4467665"/>
              <a:gd name="connsiteY2" fmla="*/ 6025662 h 6025662"/>
              <a:gd name="connsiteX3" fmla="*/ 0 w 4467665"/>
              <a:gd name="connsiteY3" fmla="*/ 6025662 h 602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7665" h="6025662">
                <a:moveTo>
                  <a:pt x="0" y="0"/>
                </a:moveTo>
                <a:lnTo>
                  <a:pt x="4467665" y="0"/>
                </a:lnTo>
                <a:lnTo>
                  <a:pt x="4467665" y="6025662"/>
                </a:lnTo>
                <a:lnTo>
                  <a:pt x="0" y="60256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753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6BE8EAD-D909-4741-892B-478B0CDB21C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89828" y="777240"/>
            <a:ext cx="3812344" cy="5303520"/>
          </a:xfrm>
          <a:custGeom>
            <a:avLst/>
            <a:gdLst>
              <a:gd name="connsiteX0" fmla="*/ 227444 w 3812344"/>
              <a:gd name="connsiteY0" fmla="*/ 0 h 5303520"/>
              <a:gd name="connsiteX1" fmla="*/ 3584900 w 3812344"/>
              <a:gd name="connsiteY1" fmla="*/ 0 h 5303520"/>
              <a:gd name="connsiteX2" fmla="*/ 3812344 w 3812344"/>
              <a:gd name="connsiteY2" fmla="*/ 227444 h 5303520"/>
              <a:gd name="connsiteX3" fmla="*/ 3812344 w 3812344"/>
              <a:gd name="connsiteY3" fmla="*/ 5076076 h 5303520"/>
              <a:gd name="connsiteX4" fmla="*/ 3584900 w 3812344"/>
              <a:gd name="connsiteY4" fmla="*/ 5303520 h 5303520"/>
              <a:gd name="connsiteX5" fmla="*/ 227444 w 3812344"/>
              <a:gd name="connsiteY5" fmla="*/ 5303520 h 5303520"/>
              <a:gd name="connsiteX6" fmla="*/ 0 w 3812344"/>
              <a:gd name="connsiteY6" fmla="*/ 5076076 h 5303520"/>
              <a:gd name="connsiteX7" fmla="*/ 0 w 3812344"/>
              <a:gd name="connsiteY7" fmla="*/ 227444 h 5303520"/>
              <a:gd name="connsiteX8" fmla="*/ 227444 w 3812344"/>
              <a:gd name="connsiteY8" fmla="*/ 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12344" h="5303520">
                <a:moveTo>
                  <a:pt x="227444" y="0"/>
                </a:moveTo>
                <a:lnTo>
                  <a:pt x="3584900" y="0"/>
                </a:lnTo>
                <a:cubicBezTo>
                  <a:pt x="3710514" y="0"/>
                  <a:pt x="3812344" y="101830"/>
                  <a:pt x="3812344" y="227444"/>
                </a:cubicBezTo>
                <a:lnTo>
                  <a:pt x="3812344" y="5076076"/>
                </a:lnTo>
                <a:cubicBezTo>
                  <a:pt x="3812344" y="5201690"/>
                  <a:pt x="3710514" y="5303520"/>
                  <a:pt x="3584900" y="5303520"/>
                </a:cubicBezTo>
                <a:lnTo>
                  <a:pt x="227444" y="5303520"/>
                </a:lnTo>
                <a:cubicBezTo>
                  <a:pt x="101830" y="5303520"/>
                  <a:pt x="0" y="5201690"/>
                  <a:pt x="0" y="5076076"/>
                </a:cubicBezTo>
                <a:lnTo>
                  <a:pt x="0" y="227444"/>
                </a:lnTo>
                <a:cubicBezTo>
                  <a:pt x="0" y="101830"/>
                  <a:pt x="101830" y="0"/>
                  <a:pt x="2274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0396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3C3E12-4D23-47D0-B1CA-394C4E27CA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4525" y="671934"/>
            <a:ext cx="4763068" cy="5514131"/>
          </a:xfrm>
          <a:custGeom>
            <a:avLst/>
            <a:gdLst>
              <a:gd name="connsiteX0" fmla="*/ 3897874 w 4763068"/>
              <a:gd name="connsiteY0" fmla="*/ 1618995 h 5514131"/>
              <a:gd name="connsiteX1" fmla="*/ 4763068 w 4763068"/>
              <a:gd name="connsiteY1" fmla="*/ 1618995 h 5514131"/>
              <a:gd name="connsiteX2" fmla="*/ 4763068 w 4763068"/>
              <a:gd name="connsiteY2" fmla="*/ 3989778 h 5514131"/>
              <a:gd name="connsiteX3" fmla="*/ 3897874 w 4763068"/>
              <a:gd name="connsiteY3" fmla="*/ 3989778 h 5514131"/>
              <a:gd name="connsiteX4" fmla="*/ 974467 w 4763068"/>
              <a:gd name="connsiteY4" fmla="*/ 1286311 h 5514131"/>
              <a:gd name="connsiteX5" fmla="*/ 1839661 w 4763068"/>
              <a:gd name="connsiteY5" fmla="*/ 1286311 h 5514131"/>
              <a:gd name="connsiteX6" fmla="*/ 1839661 w 4763068"/>
              <a:gd name="connsiteY6" fmla="*/ 4634193 h 5514131"/>
              <a:gd name="connsiteX7" fmla="*/ 974467 w 4763068"/>
              <a:gd name="connsiteY7" fmla="*/ 4634193 h 5514131"/>
              <a:gd name="connsiteX8" fmla="*/ 0 w 4763068"/>
              <a:gd name="connsiteY8" fmla="*/ 999442 h 5514131"/>
              <a:gd name="connsiteX9" fmla="*/ 865194 w 4763068"/>
              <a:gd name="connsiteY9" fmla="*/ 999442 h 5514131"/>
              <a:gd name="connsiteX10" fmla="*/ 865194 w 4763068"/>
              <a:gd name="connsiteY10" fmla="*/ 2843931 h 5514131"/>
              <a:gd name="connsiteX11" fmla="*/ 0 w 4763068"/>
              <a:gd name="connsiteY11" fmla="*/ 2843931 h 5514131"/>
              <a:gd name="connsiteX12" fmla="*/ 2923405 w 4763068"/>
              <a:gd name="connsiteY12" fmla="*/ 809498 h 5514131"/>
              <a:gd name="connsiteX13" fmla="*/ 3788599 w 4763068"/>
              <a:gd name="connsiteY13" fmla="*/ 809498 h 5514131"/>
              <a:gd name="connsiteX14" fmla="*/ 3788599 w 4763068"/>
              <a:gd name="connsiteY14" fmla="*/ 4433338 h 5514131"/>
              <a:gd name="connsiteX15" fmla="*/ 2923405 w 4763068"/>
              <a:gd name="connsiteY15" fmla="*/ 4433338 h 5514131"/>
              <a:gd name="connsiteX16" fmla="*/ 1948936 w 4763068"/>
              <a:gd name="connsiteY16" fmla="*/ 0 h 5514131"/>
              <a:gd name="connsiteX17" fmla="*/ 2814130 w 4763068"/>
              <a:gd name="connsiteY17" fmla="*/ 0 h 5514131"/>
              <a:gd name="connsiteX18" fmla="*/ 2814130 w 4763068"/>
              <a:gd name="connsiteY18" fmla="*/ 5514131 h 5514131"/>
              <a:gd name="connsiteX19" fmla="*/ 1948936 w 4763068"/>
              <a:gd name="connsiteY19" fmla="*/ 5514131 h 5514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763068" h="5514131">
                <a:moveTo>
                  <a:pt x="3897874" y="1618995"/>
                </a:moveTo>
                <a:lnTo>
                  <a:pt x="4763068" y="1618995"/>
                </a:lnTo>
                <a:lnTo>
                  <a:pt x="4763068" y="3989778"/>
                </a:lnTo>
                <a:lnTo>
                  <a:pt x="3897874" y="3989778"/>
                </a:lnTo>
                <a:close/>
                <a:moveTo>
                  <a:pt x="974467" y="1286311"/>
                </a:moveTo>
                <a:lnTo>
                  <a:pt x="1839661" y="1286311"/>
                </a:lnTo>
                <a:lnTo>
                  <a:pt x="1839661" y="4634193"/>
                </a:lnTo>
                <a:lnTo>
                  <a:pt x="974467" y="4634193"/>
                </a:lnTo>
                <a:close/>
                <a:moveTo>
                  <a:pt x="0" y="999442"/>
                </a:moveTo>
                <a:lnTo>
                  <a:pt x="865194" y="999442"/>
                </a:lnTo>
                <a:lnTo>
                  <a:pt x="865194" y="2843931"/>
                </a:lnTo>
                <a:lnTo>
                  <a:pt x="0" y="2843931"/>
                </a:lnTo>
                <a:close/>
                <a:moveTo>
                  <a:pt x="2923405" y="809498"/>
                </a:moveTo>
                <a:lnTo>
                  <a:pt x="3788599" y="809498"/>
                </a:lnTo>
                <a:lnTo>
                  <a:pt x="3788599" y="4433338"/>
                </a:lnTo>
                <a:lnTo>
                  <a:pt x="2923405" y="4433338"/>
                </a:lnTo>
                <a:close/>
                <a:moveTo>
                  <a:pt x="1948936" y="0"/>
                </a:moveTo>
                <a:lnTo>
                  <a:pt x="2814130" y="0"/>
                </a:lnTo>
                <a:lnTo>
                  <a:pt x="2814130" y="5514131"/>
                </a:lnTo>
                <a:lnTo>
                  <a:pt x="1948936" y="551413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7414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20CB033-38C5-4E39-8DC3-9CB5F3B04E2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3645" y="2308378"/>
            <a:ext cx="12192000" cy="2658794"/>
          </a:xfrm>
          <a:custGeom>
            <a:avLst/>
            <a:gdLst>
              <a:gd name="connsiteX0" fmla="*/ 0 w 12192000"/>
              <a:gd name="connsiteY0" fmla="*/ 0 h 2658794"/>
              <a:gd name="connsiteX1" fmla="*/ 12192000 w 12192000"/>
              <a:gd name="connsiteY1" fmla="*/ 0 h 2658794"/>
              <a:gd name="connsiteX2" fmla="*/ 12192000 w 12192000"/>
              <a:gd name="connsiteY2" fmla="*/ 2658794 h 2658794"/>
              <a:gd name="connsiteX3" fmla="*/ 0 w 12192000"/>
              <a:gd name="connsiteY3" fmla="*/ 2658794 h 2658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658794">
                <a:moveTo>
                  <a:pt x="0" y="0"/>
                </a:moveTo>
                <a:lnTo>
                  <a:pt x="12192000" y="0"/>
                </a:lnTo>
                <a:lnTo>
                  <a:pt x="12192000" y="2658794"/>
                </a:lnTo>
                <a:lnTo>
                  <a:pt x="0" y="265879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2058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AE143DD-F0E7-4436-BF4F-9B0B0F5803E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2308378"/>
            <a:ext cx="6095999" cy="3080824"/>
          </a:xfrm>
          <a:custGeom>
            <a:avLst/>
            <a:gdLst>
              <a:gd name="connsiteX0" fmla="*/ 0 w 6095999"/>
              <a:gd name="connsiteY0" fmla="*/ 0 h 3080824"/>
              <a:gd name="connsiteX1" fmla="*/ 6095999 w 6095999"/>
              <a:gd name="connsiteY1" fmla="*/ 0 h 3080824"/>
              <a:gd name="connsiteX2" fmla="*/ 6095999 w 6095999"/>
              <a:gd name="connsiteY2" fmla="*/ 3080824 h 3080824"/>
              <a:gd name="connsiteX3" fmla="*/ 0 w 6095999"/>
              <a:gd name="connsiteY3" fmla="*/ 3080824 h 3080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9" h="3080824">
                <a:moveTo>
                  <a:pt x="0" y="0"/>
                </a:moveTo>
                <a:lnTo>
                  <a:pt x="6095999" y="0"/>
                </a:lnTo>
                <a:lnTo>
                  <a:pt x="6095999" y="3080824"/>
                </a:lnTo>
                <a:lnTo>
                  <a:pt x="0" y="308082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8F93F6D-2DDB-4A00-AA04-7C1436426E3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308378"/>
            <a:ext cx="6096000" cy="3080824"/>
          </a:xfrm>
          <a:custGeom>
            <a:avLst/>
            <a:gdLst>
              <a:gd name="connsiteX0" fmla="*/ 0 w 6096000"/>
              <a:gd name="connsiteY0" fmla="*/ 0 h 3080824"/>
              <a:gd name="connsiteX1" fmla="*/ 6096000 w 6096000"/>
              <a:gd name="connsiteY1" fmla="*/ 0 h 3080824"/>
              <a:gd name="connsiteX2" fmla="*/ 6096000 w 6096000"/>
              <a:gd name="connsiteY2" fmla="*/ 3080824 h 3080824"/>
              <a:gd name="connsiteX3" fmla="*/ 0 w 6096000"/>
              <a:gd name="connsiteY3" fmla="*/ 3080824 h 3080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080824">
                <a:moveTo>
                  <a:pt x="0" y="0"/>
                </a:moveTo>
                <a:lnTo>
                  <a:pt x="6096000" y="0"/>
                </a:lnTo>
                <a:lnTo>
                  <a:pt x="6096000" y="3080824"/>
                </a:lnTo>
                <a:lnTo>
                  <a:pt x="0" y="308082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45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A7D5643-F78A-406C-9501-A0D64CF6194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699866"/>
            <a:ext cx="3048000" cy="2957733"/>
          </a:xfrm>
          <a:custGeom>
            <a:avLst/>
            <a:gdLst>
              <a:gd name="connsiteX0" fmla="*/ 0 w 3048000"/>
              <a:gd name="connsiteY0" fmla="*/ 0 h 2957733"/>
              <a:gd name="connsiteX1" fmla="*/ 3048000 w 3048000"/>
              <a:gd name="connsiteY1" fmla="*/ 0 h 2957733"/>
              <a:gd name="connsiteX2" fmla="*/ 3048000 w 3048000"/>
              <a:gd name="connsiteY2" fmla="*/ 2957733 h 2957733"/>
              <a:gd name="connsiteX3" fmla="*/ 0 w 3048000"/>
              <a:gd name="connsiteY3" fmla="*/ 2957733 h 295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957733">
                <a:moveTo>
                  <a:pt x="0" y="0"/>
                </a:moveTo>
                <a:lnTo>
                  <a:pt x="3048000" y="0"/>
                </a:lnTo>
                <a:lnTo>
                  <a:pt x="3048000" y="2957733"/>
                </a:lnTo>
                <a:lnTo>
                  <a:pt x="0" y="295773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2E81073-2993-4A60-AE4E-371F56A0B57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1" y="699868"/>
            <a:ext cx="3048000" cy="2957731"/>
          </a:xfrm>
          <a:custGeom>
            <a:avLst/>
            <a:gdLst>
              <a:gd name="connsiteX0" fmla="*/ 0 w 3048000"/>
              <a:gd name="connsiteY0" fmla="*/ 0 h 2957731"/>
              <a:gd name="connsiteX1" fmla="*/ 3048000 w 3048000"/>
              <a:gd name="connsiteY1" fmla="*/ 0 h 2957731"/>
              <a:gd name="connsiteX2" fmla="*/ 3048000 w 3048000"/>
              <a:gd name="connsiteY2" fmla="*/ 2957731 h 2957731"/>
              <a:gd name="connsiteX3" fmla="*/ 0 w 3048000"/>
              <a:gd name="connsiteY3" fmla="*/ 2957731 h 2957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957731">
                <a:moveTo>
                  <a:pt x="0" y="0"/>
                </a:moveTo>
                <a:lnTo>
                  <a:pt x="3048000" y="0"/>
                </a:lnTo>
                <a:lnTo>
                  <a:pt x="3048000" y="2957731"/>
                </a:lnTo>
                <a:lnTo>
                  <a:pt x="0" y="295773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7018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FAB191C-8A89-47C2-BB6A-32CFCB2616D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492369"/>
            <a:ext cx="12192000" cy="3235569"/>
          </a:xfrm>
          <a:custGeom>
            <a:avLst/>
            <a:gdLst>
              <a:gd name="connsiteX0" fmla="*/ 0 w 12192000"/>
              <a:gd name="connsiteY0" fmla="*/ 0 h 3235569"/>
              <a:gd name="connsiteX1" fmla="*/ 12192000 w 12192000"/>
              <a:gd name="connsiteY1" fmla="*/ 0 h 3235569"/>
              <a:gd name="connsiteX2" fmla="*/ 12192000 w 12192000"/>
              <a:gd name="connsiteY2" fmla="*/ 3235569 h 3235569"/>
              <a:gd name="connsiteX3" fmla="*/ 0 w 12192000"/>
              <a:gd name="connsiteY3" fmla="*/ 3235569 h 323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235569">
                <a:moveTo>
                  <a:pt x="0" y="0"/>
                </a:moveTo>
                <a:lnTo>
                  <a:pt x="12192000" y="0"/>
                </a:lnTo>
                <a:lnTo>
                  <a:pt x="12192000" y="3235569"/>
                </a:lnTo>
                <a:lnTo>
                  <a:pt x="0" y="323556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6006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9CFB0AE-D2FD-4E51-AC33-F2B5693D44B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753600" y="3699804"/>
            <a:ext cx="2438400" cy="3158197"/>
          </a:xfrm>
          <a:custGeom>
            <a:avLst/>
            <a:gdLst>
              <a:gd name="connsiteX0" fmla="*/ 0 w 2438400"/>
              <a:gd name="connsiteY0" fmla="*/ 0 h 3158197"/>
              <a:gd name="connsiteX1" fmla="*/ 2438400 w 2438400"/>
              <a:gd name="connsiteY1" fmla="*/ 0 h 3158197"/>
              <a:gd name="connsiteX2" fmla="*/ 2438400 w 2438400"/>
              <a:gd name="connsiteY2" fmla="*/ 3158197 h 3158197"/>
              <a:gd name="connsiteX3" fmla="*/ 0 w 2438400"/>
              <a:gd name="connsiteY3" fmla="*/ 3158197 h 3158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3158197">
                <a:moveTo>
                  <a:pt x="0" y="0"/>
                </a:moveTo>
                <a:lnTo>
                  <a:pt x="2438400" y="0"/>
                </a:lnTo>
                <a:lnTo>
                  <a:pt x="2438400" y="3158197"/>
                </a:lnTo>
                <a:lnTo>
                  <a:pt x="0" y="31581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2976057-E0F7-4790-A9C2-CA911FA4292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315200" y="3699804"/>
            <a:ext cx="2438400" cy="3158197"/>
          </a:xfrm>
          <a:custGeom>
            <a:avLst/>
            <a:gdLst>
              <a:gd name="connsiteX0" fmla="*/ 0 w 2438400"/>
              <a:gd name="connsiteY0" fmla="*/ 0 h 3158197"/>
              <a:gd name="connsiteX1" fmla="*/ 2438400 w 2438400"/>
              <a:gd name="connsiteY1" fmla="*/ 0 h 3158197"/>
              <a:gd name="connsiteX2" fmla="*/ 2438400 w 2438400"/>
              <a:gd name="connsiteY2" fmla="*/ 3158197 h 3158197"/>
              <a:gd name="connsiteX3" fmla="*/ 0 w 2438400"/>
              <a:gd name="connsiteY3" fmla="*/ 3158197 h 3158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3158197">
                <a:moveTo>
                  <a:pt x="0" y="0"/>
                </a:moveTo>
                <a:lnTo>
                  <a:pt x="2438400" y="0"/>
                </a:lnTo>
                <a:lnTo>
                  <a:pt x="2438400" y="3158197"/>
                </a:lnTo>
                <a:lnTo>
                  <a:pt x="0" y="31581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28746C9-EFE2-4269-9D8D-C9956381DFD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876802" y="3699804"/>
            <a:ext cx="2438399" cy="3158197"/>
          </a:xfrm>
          <a:custGeom>
            <a:avLst/>
            <a:gdLst>
              <a:gd name="connsiteX0" fmla="*/ 0 w 2438399"/>
              <a:gd name="connsiteY0" fmla="*/ 0 h 3158197"/>
              <a:gd name="connsiteX1" fmla="*/ 2438399 w 2438399"/>
              <a:gd name="connsiteY1" fmla="*/ 0 h 3158197"/>
              <a:gd name="connsiteX2" fmla="*/ 2438399 w 2438399"/>
              <a:gd name="connsiteY2" fmla="*/ 3158197 h 3158197"/>
              <a:gd name="connsiteX3" fmla="*/ 0 w 2438399"/>
              <a:gd name="connsiteY3" fmla="*/ 3158197 h 3158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399" h="3158197">
                <a:moveTo>
                  <a:pt x="0" y="0"/>
                </a:moveTo>
                <a:lnTo>
                  <a:pt x="2438399" y="0"/>
                </a:lnTo>
                <a:lnTo>
                  <a:pt x="2438399" y="3158197"/>
                </a:lnTo>
                <a:lnTo>
                  <a:pt x="0" y="31581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3EA3F0E-840A-42A7-8602-532392F7947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438401" y="3699804"/>
            <a:ext cx="2438401" cy="3158197"/>
          </a:xfrm>
          <a:custGeom>
            <a:avLst/>
            <a:gdLst>
              <a:gd name="connsiteX0" fmla="*/ 0 w 2438401"/>
              <a:gd name="connsiteY0" fmla="*/ 0 h 3158197"/>
              <a:gd name="connsiteX1" fmla="*/ 2438401 w 2438401"/>
              <a:gd name="connsiteY1" fmla="*/ 0 h 3158197"/>
              <a:gd name="connsiteX2" fmla="*/ 2438401 w 2438401"/>
              <a:gd name="connsiteY2" fmla="*/ 3158197 h 3158197"/>
              <a:gd name="connsiteX3" fmla="*/ 0 w 2438401"/>
              <a:gd name="connsiteY3" fmla="*/ 3158197 h 3158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1" h="3158197">
                <a:moveTo>
                  <a:pt x="0" y="0"/>
                </a:moveTo>
                <a:lnTo>
                  <a:pt x="2438401" y="0"/>
                </a:lnTo>
                <a:lnTo>
                  <a:pt x="2438401" y="3158197"/>
                </a:lnTo>
                <a:lnTo>
                  <a:pt x="0" y="31581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151F1DD-2F8F-439B-BC57-F3475025DA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699804"/>
            <a:ext cx="2438400" cy="3158197"/>
          </a:xfrm>
          <a:custGeom>
            <a:avLst/>
            <a:gdLst>
              <a:gd name="connsiteX0" fmla="*/ 0 w 2438400"/>
              <a:gd name="connsiteY0" fmla="*/ 0 h 3158197"/>
              <a:gd name="connsiteX1" fmla="*/ 2438400 w 2438400"/>
              <a:gd name="connsiteY1" fmla="*/ 0 h 3158197"/>
              <a:gd name="connsiteX2" fmla="*/ 2438400 w 2438400"/>
              <a:gd name="connsiteY2" fmla="*/ 3158197 h 3158197"/>
              <a:gd name="connsiteX3" fmla="*/ 0 w 2438400"/>
              <a:gd name="connsiteY3" fmla="*/ 3158197 h 3158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3158197">
                <a:moveTo>
                  <a:pt x="0" y="0"/>
                </a:moveTo>
                <a:lnTo>
                  <a:pt x="2438400" y="0"/>
                </a:lnTo>
                <a:lnTo>
                  <a:pt x="2438400" y="3158197"/>
                </a:lnTo>
                <a:lnTo>
                  <a:pt x="0" y="31581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6725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EA2130D-DF44-4A12-B51F-C303B57740A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05751" y="4222062"/>
            <a:ext cx="1929620" cy="2157636"/>
          </a:xfrm>
          <a:custGeom>
            <a:avLst/>
            <a:gdLst>
              <a:gd name="connsiteX0" fmla="*/ 0 w 1929620"/>
              <a:gd name="connsiteY0" fmla="*/ 0 h 2157636"/>
              <a:gd name="connsiteX1" fmla="*/ 1929620 w 1929620"/>
              <a:gd name="connsiteY1" fmla="*/ 0 h 2157636"/>
              <a:gd name="connsiteX2" fmla="*/ 1929620 w 1929620"/>
              <a:gd name="connsiteY2" fmla="*/ 2157636 h 2157636"/>
              <a:gd name="connsiteX3" fmla="*/ 0 w 1929620"/>
              <a:gd name="connsiteY3" fmla="*/ 2157636 h 2157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9620" h="2157636">
                <a:moveTo>
                  <a:pt x="0" y="0"/>
                </a:moveTo>
                <a:lnTo>
                  <a:pt x="1929620" y="0"/>
                </a:lnTo>
                <a:lnTo>
                  <a:pt x="1929620" y="2157636"/>
                </a:lnTo>
                <a:lnTo>
                  <a:pt x="0" y="215763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D2C76ED-E982-4D22-807F-756A0667BDF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77771" y="4222062"/>
            <a:ext cx="1653762" cy="1723879"/>
          </a:xfrm>
          <a:custGeom>
            <a:avLst/>
            <a:gdLst>
              <a:gd name="connsiteX0" fmla="*/ 0 w 1653762"/>
              <a:gd name="connsiteY0" fmla="*/ 0 h 1723879"/>
              <a:gd name="connsiteX1" fmla="*/ 1653762 w 1653762"/>
              <a:gd name="connsiteY1" fmla="*/ 0 h 1723879"/>
              <a:gd name="connsiteX2" fmla="*/ 1653762 w 1653762"/>
              <a:gd name="connsiteY2" fmla="*/ 1723879 h 1723879"/>
              <a:gd name="connsiteX3" fmla="*/ 0 w 1653762"/>
              <a:gd name="connsiteY3" fmla="*/ 1723879 h 1723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3762" h="1723879">
                <a:moveTo>
                  <a:pt x="0" y="0"/>
                </a:moveTo>
                <a:lnTo>
                  <a:pt x="1653762" y="0"/>
                </a:lnTo>
                <a:lnTo>
                  <a:pt x="1653762" y="1723879"/>
                </a:lnTo>
                <a:lnTo>
                  <a:pt x="0" y="172387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70C8A10-6545-46D2-84CB-B4C88AF8744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05752" y="478302"/>
            <a:ext cx="1929620" cy="3650267"/>
          </a:xfrm>
          <a:custGeom>
            <a:avLst/>
            <a:gdLst>
              <a:gd name="connsiteX0" fmla="*/ 0 w 1929620"/>
              <a:gd name="connsiteY0" fmla="*/ 0 h 3650267"/>
              <a:gd name="connsiteX1" fmla="*/ 1929620 w 1929620"/>
              <a:gd name="connsiteY1" fmla="*/ 0 h 3650267"/>
              <a:gd name="connsiteX2" fmla="*/ 1929620 w 1929620"/>
              <a:gd name="connsiteY2" fmla="*/ 3650267 h 3650267"/>
              <a:gd name="connsiteX3" fmla="*/ 0 w 1929620"/>
              <a:gd name="connsiteY3" fmla="*/ 3650267 h 365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9620" h="3650267">
                <a:moveTo>
                  <a:pt x="0" y="0"/>
                </a:moveTo>
                <a:lnTo>
                  <a:pt x="1929620" y="0"/>
                </a:lnTo>
                <a:lnTo>
                  <a:pt x="1929620" y="3650267"/>
                </a:lnTo>
                <a:lnTo>
                  <a:pt x="0" y="365026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34010AB-3D42-4B6B-81C9-D3F373E8FDA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6493" y="2404691"/>
            <a:ext cx="4275040" cy="1723879"/>
          </a:xfrm>
          <a:custGeom>
            <a:avLst/>
            <a:gdLst>
              <a:gd name="connsiteX0" fmla="*/ 0 w 4275040"/>
              <a:gd name="connsiteY0" fmla="*/ 0 h 1723879"/>
              <a:gd name="connsiteX1" fmla="*/ 4275040 w 4275040"/>
              <a:gd name="connsiteY1" fmla="*/ 0 h 1723879"/>
              <a:gd name="connsiteX2" fmla="*/ 4275040 w 4275040"/>
              <a:gd name="connsiteY2" fmla="*/ 1723879 h 1723879"/>
              <a:gd name="connsiteX3" fmla="*/ 0 w 4275040"/>
              <a:gd name="connsiteY3" fmla="*/ 1723879 h 1723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5040" h="1723879">
                <a:moveTo>
                  <a:pt x="0" y="0"/>
                </a:moveTo>
                <a:lnTo>
                  <a:pt x="4275040" y="0"/>
                </a:lnTo>
                <a:lnTo>
                  <a:pt x="4275040" y="1723879"/>
                </a:lnTo>
                <a:lnTo>
                  <a:pt x="0" y="172387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3999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9B3FB5-A3A7-44C4-A279-9F5633457D1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753602" y="2270383"/>
            <a:ext cx="2438399" cy="2279560"/>
          </a:xfrm>
          <a:custGeom>
            <a:avLst/>
            <a:gdLst>
              <a:gd name="connsiteX0" fmla="*/ 0 w 2438399"/>
              <a:gd name="connsiteY0" fmla="*/ 0 h 2279560"/>
              <a:gd name="connsiteX1" fmla="*/ 2438399 w 2438399"/>
              <a:gd name="connsiteY1" fmla="*/ 0 h 2279560"/>
              <a:gd name="connsiteX2" fmla="*/ 2438399 w 2438399"/>
              <a:gd name="connsiteY2" fmla="*/ 2279560 h 2279560"/>
              <a:gd name="connsiteX3" fmla="*/ 0 w 2438399"/>
              <a:gd name="connsiteY3" fmla="*/ 2279560 h 227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399" h="2279560">
                <a:moveTo>
                  <a:pt x="0" y="0"/>
                </a:moveTo>
                <a:lnTo>
                  <a:pt x="2438399" y="0"/>
                </a:lnTo>
                <a:lnTo>
                  <a:pt x="2438399" y="2279560"/>
                </a:lnTo>
                <a:lnTo>
                  <a:pt x="0" y="227956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B7E7A8-4D4C-4AA0-853E-1FF3824112F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76801" y="2282941"/>
            <a:ext cx="2438400" cy="2279560"/>
          </a:xfrm>
          <a:custGeom>
            <a:avLst/>
            <a:gdLst>
              <a:gd name="connsiteX0" fmla="*/ 0 w 2438400"/>
              <a:gd name="connsiteY0" fmla="*/ 0 h 2279560"/>
              <a:gd name="connsiteX1" fmla="*/ 2438400 w 2438400"/>
              <a:gd name="connsiteY1" fmla="*/ 0 h 2279560"/>
              <a:gd name="connsiteX2" fmla="*/ 2438400 w 2438400"/>
              <a:gd name="connsiteY2" fmla="*/ 2279560 h 2279560"/>
              <a:gd name="connsiteX3" fmla="*/ 0 w 2438400"/>
              <a:gd name="connsiteY3" fmla="*/ 2279560 h 227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2279560">
                <a:moveTo>
                  <a:pt x="0" y="0"/>
                </a:moveTo>
                <a:lnTo>
                  <a:pt x="2438400" y="0"/>
                </a:lnTo>
                <a:lnTo>
                  <a:pt x="2438400" y="2279560"/>
                </a:lnTo>
                <a:lnTo>
                  <a:pt x="0" y="227956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539791C-AE8C-45FA-B31F-A959AECB1BE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2295499"/>
            <a:ext cx="2438400" cy="2279560"/>
          </a:xfrm>
          <a:custGeom>
            <a:avLst/>
            <a:gdLst>
              <a:gd name="connsiteX0" fmla="*/ 0 w 2438400"/>
              <a:gd name="connsiteY0" fmla="*/ 0 h 2279560"/>
              <a:gd name="connsiteX1" fmla="*/ 2438400 w 2438400"/>
              <a:gd name="connsiteY1" fmla="*/ 0 h 2279560"/>
              <a:gd name="connsiteX2" fmla="*/ 2438400 w 2438400"/>
              <a:gd name="connsiteY2" fmla="*/ 2279560 h 2279560"/>
              <a:gd name="connsiteX3" fmla="*/ 0 w 2438400"/>
              <a:gd name="connsiteY3" fmla="*/ 2279560 h 227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2279560">
                <a:moveTo>
                  <a:pt x="0" y="0"/>
                </a:moveTo>
                <a:lnTo>
                  <a:pt x="2438400" y="0"/>
                </a:lnTo>
                <a:lnTo>
                  <a:pt x="2438400" y="2279560"/>
                </a:lnTo>
                <a:lnTo>
                  <a:pt x="0" y="227956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0648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BF13733-D451-4469-9077-65AC6394520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983925" y="4334127"/>
            <a:ext cx="3626609" cy="1955409"/>
          </a:xfrm>
          <a:custGeom>
            <a:avLst/>
            <a:gdLst>
              <a:gd name="connsiteX0" fmla="*/ 0 w 3626609"/>
              <a:gd name="connsiteY0" fmla="*/ 0 h 1955409"/>
              <a:gd name="connsiteX1" fmla="*/ 3626609 w 3626609"/>
              <a:gd name="connsiteY1" fmla="*/ 0 h 1955409"/>
              <a:gd name="connsiteX2" fmla="*/ 3626609 w 3626609"/>
              <a:gd name="connsiteY2" fmla="*/ 1955409 h 1955409"/>
              <a:gd name="connsiteX3" fmla="*/ 0 w 3626609"/>
              <a:gd name="connsiteY3" fmla="*/ 1955409 h 195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6609" h="1955409">
                <a:moveTo>
                  <a:pt x="0" y="0"/>
                </a:moveTo>
                <a:lnTo>
                  <a:pt x="3626609" y="0"/>
                </a:lnTo>
                <a:lnTo>
                  <a:pt x="3626609" y="1955409"/>
                </a:lnTo>
                <a:lnTo>
                  <a:pt x="0" y="195540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BC22216-603B-4F0A-AF35-3BB8705A728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82694" y="4334127"/>
            <a:ext cx="3626608" cy="1955409"/>
          </a:xfrm>
          <a:custGeom>
            <a:avLst/>
            <a:gdLst>
              <a:gd name="connsiteX0" fmla="*/ 0 w 3626608"/>
              <a:gd name="connsiteY0" fmla="*/ 0 h 1955409"/>
              <a:gd name="connsiteX1" fmla="*/ 3626608 w 3626608"/>
              <a:gd name="connsiteY1" fmla="*/ 0 h 1955409"/>
              <a:gd name="connsiteX2" fmla="*/ 3626608 w 3626608"/>
              <a:gd name="connsiteY2" fmla="*/ 1955409 h 1955409"/>
              <a:gd name="connsiteX3" fmla="*/ 0 w 3626608"/>
              <a:gd name="connsiteY3" fmla="*/ 1955409 h 195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6608" h="1955409">
                <a:moveTo>
                  <a:pt x="0" y="0"/>
                </a:moveTo>
                <a:lnTo>
                  <a:pt x="3626608" y="0"/>
                </a:lnTo>
                <a:lnTo>
                  <a:pt x="3626608" y="1955409"/>
                </a:lnTo>
                <a:lnTo>
                  <a:pt x="0" y="195540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CBC3BC4-E8BE-4BF0-895D-B0F2762B851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81461" y="4334127"/>
            <a:ext cx="3626610" cy="1955409"/>
          </a:xfrm>
          <a:custGeom>
            <a:avLst/>
            <a:gdLst>
              <a:gd name="connsiteX0" fmla="*/ 0 w 3626610"/>
              <a:gd name="connsiteY0" fmla="*/ 0 h 1955409"/>
              <a:gd name="connsiteX1" fmla="*/ 3626610 w 3626610"/>
              <a:gd name="connsiteY1" fmla="*/ 0 h 1955409"/>
              <a:gd name="connsiteX2" fmla="*/ 3626610 w 3626610"/>
              <a:gd name="connsiteY2" fmla="*/ 1955409 h 1955409"/>
              <a:gd name="connsiteX3" fmla="*/ 0 w 3626610"/>
              <a:gd name="connsiteY3" fmla="*/ 1955409 h 195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6610" h="1955409">
                <a:moveTo>
                  <a:pt x="0" y="0"/>
                </a:moveTo>
                <a:lnTo>
                  <a:pt x="3626610" y="0"/>
                </a:lnTo>
                <a:lnTo>
                  <a:pt x="3626610" y="1955409"/>
                </a:lnTo>
                <a:lnTo>
                  <a:pt x="0" y="195540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6B069C9-E650-4A20-B442-642BF266FFC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983926" y="2308378"/>
            <a:ext cx="3626609" cy="1955409"/>
          </a:xfrm>
          <a:custGeom>
            <a:avLst/>
            <a:gdLst>
              <a:gd name="connsiteX0" fmla="*/ 0 w 3626609"/>
              <a:gd name="connsiteY0" fmla="*/ 0 h 1955409"/>
              <a:gd name="connsiteX1" fmla="*/ 3626609 w 3626609"/>
              <a:gd name="connsiteY1" fmla="*/ 0 h 1955409"/>
              <a:gd name="connsiteX2" fmla="*/ 3626609 w 3626609"/>
              <a:gd name="connsiteY2" fmla="*/ 1955409 h 1955409"/>
              <a:gd name="connsiteX3" fmla="*/ 0 w 3626609"/>
              <a:gd name="connsiteY3" fmla="*/ 1955409 h 195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6609" h="1955409">
                <a:moveTo>
                  <a:pt x="0" y="0"/>
                </a:moveTo>
                <a:lnTo>
                  <a:pt x="3626609" y="0"/>
                </a:lnTo>
                <a:lnTo>
                  <a:pt x="3626609" y="1955409"/>
                </a:lnTo>
                <a:lnTo>
                  <a:pt x="0" y="195540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4466B02-1F58-4F50-8E92-68B5E3183A3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82695" y="2308378"/>
            <a:ext cx="3626608" cy="1955409"/>
          </a:xfrm>
          <a:custGeom>
            <a:avLst/>
            <a:gdLst>
              <a:gd name="connsiteX0" fmla="*/ 0 w 3626608"/>
              <a:gd name="connsiteY0" fmla="*/ 0 h 1955409"/>
              <a:gd name="connsiteX1" fmla="*/ 3626608 w 3626608"/>
              <a:gd name="connsiteY1" fmla="*/ 0 h 1955409"/>
              <a:gd name="connsiteX2" fmla="*/ 3626608 w 3626608"/>
              <a:gd name="connsiteY2" fmla="*/ 1955409 h 1955409"/>
              <a:gd name="connsiteX3" fmla="*/ 0 w 3626608"/>
              <a:gd name="connsiteY3" fmla="*/ 1955409 h 195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6608" h="1955409">
                <a:moveTo>
                  <a:pt x="0" y="0"/>
                </a:moveTo>
                <a:lnTo>
                  <a:pt x="3626608" y="0"/>
                </a:lnTo>
                <a:lnTo>
                  <a:pt x="3626608" y="1955409"/>
                </a:lnTo>
                <a:lnTo>
                  <a:pt x="0" y="195540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DE32B07-E33F-45B6-AA96-C9E80559301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1462" y="2308378"/>
            <a:ext cx="3626610" cy="1955409"/>
          </a:xfrm>
          <a:custGeom>
            <a:avLst/>
            <a:gdLst>
              <a:gd name="connsiteX0" fmla="*/ 0 w 3626610"/>
              <a:gd name="connsiteY0" fmla="*/ 0 h 1955409"/>
              <a:gd name="connsiteX1" fmla="*/ 3626610 w 3626610"/>
              <a:gd name="connsiteY1" fmla="*/ 0 h 1955409"/>
              <a:gd name="connsiteX2" fmla="*/ 3626610 w 3626610"/>
              <a:gd name="connsiteY2" fmla="*/ 1955409 h 1955409"/>
              <a:gd name="connsiteX3" fmla="*/ 0 w 3626610"/>
              <a:gd name="connsiteY3" fmla="*/ 1955409 h 195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6610" h="1955409">
                <a:moveTo>
                  <a:pt x="0" y="0"/>
                </a:moveTo>
                <a:lnTo>
                  <a:pt x="3626610" y="0"/>
                </a:lnTo>
                <a:lnTo>
                  <a:pt x="3626610" y="1955409"/>
                </a:lnTo>
                <a:lnTo>
                  <a:pt x="0" y="195540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7233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31224D2-0B5A-4D3E-9E6C-EC36FF9B268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65318" y="2204359"/>
            <a:ext cx="2636538" cy="4389623"/>
          </a:xfrm>
          <a:custGeom>
            <a:avLst/>
            <a:gdLst>
              <a:gd name="connsiteX0" fmla="*/ 0 w 2636538"/>
              <a:gd name="connsiteY0" fmla="*/ 0 h 4389623"/>
              <a:gd name="connsiteX1" fmla="*/ 2636538 w 2636538"/>
              <a:gd name="connsiteY1" fmla="*/ 0 h 4389623"/>
              <a:gd name="connsiteX2" fmla="*/ 2636538 w 2636538"/>
              <a:gd name="connsiteY2" fmla="*/ 4389623 h 4389623"/>
              <a:gd name="connsiteX3" fmla="*/ 0 w 2636538"/>
              <a:gd name="connsiteY3" fmla="*/ 4389623 h 4389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6538" h="4389623">
                <a:moveTo>
                  <a:pt x="0" y="0"/>
                </a:moveTo>
                <a:lnTo>
                  <a:pt x="2636538" y="0"/>
                </a:lnTo>
                <a:lnTo>
                  <a:pt x="2636538" y="4389623"/>
                </a:lnTo>
                <a:lnTo>
                  <a:pt x="0" y="438962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4873F45-137A-4E65-9D8E-6E308AAADCD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40495" y="2204360"/>
            <a:ext cx="2636538" cy="4389623"/>
          </a:xfrm>
          <a:custGeom>
            <a:avLst/>
            <a:gdLst>
              <a:gd name="connsiteX0" fmla="*/ 0 w 2636538"/>
              <a:gd name="connsiteY0" fmla="*/ 0 h 4389623"/>
              <a:gd name="connsiteX1" fmla="*/ 2636538 w 2636538"/>
              <a:gd name="connsiteY1" fmla="*/ 0 h 4389623"/>
              <a:gd name="connsiteX2" fmla="*/ 2636538 w 2636538"/>
              <a:gd name="connsiteY2" fmla="*/ 4389623 h 4389623"/>
              <a:gd name="connsiteX3" fmla="*/ 0 w 2636538"/>
              <a:gd name="connsiteY3" fmla="*/ 4389623 h 4389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6538" h="4389623">
                <a:moveTo>
                  <a:pt x="0" y="0"/>
                </a:moveTo>
                <a:lnTo>
                  <a:pt x="2636538" y="0"/>
                </a:lnTo>
                <a:lnTo>
                  <a:pt x="2636538" y="4389623"/>
                </a:lnTo>
                <a:lnTo>
                  <a:pt x="0" y="438962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9F6C8F1-78AC-4316-B8CC-AB9161864DA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390140" y="2204363"/>
            <a:ext cx="2636538" cy="4389623"/>
          </a:xfrm>
          <a:custGeom>
            <a:avLst/>
            <a:gdLst>
              <a:gd name="connsiteX0" fmla="*/ 0 w 2636538"/>
              <a:gd name="connsiteY0" fmla="*/ 0 h 4389623"/>
              <a:gd name="connsiteX1" fmla="*/ 2636538 w 2636538"/>
              <a:gd name="connsiteY1" fmla="*/ 0 h 4389623"/>
              <a:gd name="connsiteX2" fmla="*/ 2636538 w 2636538"/>
              <a:gd name="connsiteY2" fmla="*/ 4389623 h 4389623"/>
              <a:gd name="connsiteX3" fmla="*/ 0 w 2636538"/>
              <a:gd name="connsiteY3" fmla="*/ 4389623 h 4389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6538" h="4389623">
                <a:moveTo>
                  <a:pt x="0" y="0"/>
                </a:moveTo>
                <a:lnTo>
                  <a:pt x="2636538" y="0"/>
                </a:lnTo>
                <a:lnTo>
                  <a:pt x="2636538" y="4389623"/>
                </a:lnTo>
                <a:lnTo>
                  <a:pt x="0" y="438962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94A3589-7301-4D36-829F-2FA944FBD73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962" y="2204363"/>
            <a:ext cx="2636538" cy="4389623"/>
          </a:xfrm>
          <a:custGeom>
            <a:avLst/>
            <a:gdLst>
              <a:gd name="connsiteX0" fmla="*/ 0 w 2636538"/>
              <a:gd name="connsiteY0" fmla="*/ 0 h 4389623"/>
              <a:gd name="connsiteX1" fmla="*/ 2636538 w 2636538"/>
              <a:gd name="connsiteY1" fmla="*/ 0 h 4389623"/>
              <a:gd name="connsiteX2" fmla="*/ 2636538 w 2636538"/>
              <a:gd name="connsiteY2" fmla="*/ 4389623 h 4389623"/>
              <a:gd name="connsiteX3" fmla="*/ 0 w 2636538"/>
              <a:gd name="connsiteY3" fmla="*/ 4389623 h 4389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6538" h="4389623">
                <a:moveTo>
                  <a:pt x="0" y="0"/>
                </a:moveTo>
                <a:lnTo>
                  <a:pt x="2636538" y="0"/>
                </a:lnTo>
                <a:lnTo>
                  <a:pt x="2636538" y="4389623"/>
                </a:lnTo>
                <a:lnTo>
                  <a:pt x="0" y="438962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6491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815E595-3B50-4D5C-A72A-8CA651A1444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34947" y="2308378"/>
            <a:ext cx="2372800" cy="2353774"/>
          </a:xfrm>
          <a:custGeom>
            <a:avLst/>
            <a:gdLst>
              <a:gd name="connsiteX0" fmla="*/ 0 w 2372800"/>
              <a:gd name="connsiteY0" fmla="*/ 0 h 2353774"/>
              <a:gd name="connsiteX1" fmla="*/ 2372800 w 2372800"/>
              <a:gd name="connsiteY1" fmla="*/ 0 h 2353774"/>
              <a:gd name="connsiteX2" fmla="*/ 2372800 w 2372800"/>
              <a:gd name="connsiteY2" fmla="*/ 2353774 h 2353774"/>
              <a:gd name="connsiteX3" fmla="*/ 1523268 w 2372800"/>
              <a:gd name="connsiteY3" fmla="*/ 2353774 h 2353774"/>
              <a:gd name="connsiteX4" fmla="*/ 1186400 w 2372800"/>
              <a:gd name="connsiteY4" fmla="*/ 2016906 h 2353774"/>
              <a:gd name="connsiteX5" fmla="*/ 849532 w 2372800"/>
              <a:gd name="connsiteY5" fmla="*/ 2353774 h 2353774"/>
              <a:gd name="connsiteX6" fmla="*/ 0 w 2372800"/>
              <a:gd name="connsiteY6" fmla="*/ 2353774 h 235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2800" h="2353774">
                <a:moveTo>
                  <a:pt x="0" y="0"/>
                </a:moveTo>
                <a:lnTo>
                  <a:pt x="2372800" y="0"/>
                </a:lnTo>
                <a:lnTo>
                  <a:pt x="2372800" y="2353774"/>
                </a:lnTo>
                <a:lnTo>
                  <a:pt x="1523268" y="2353774"/>
                </a:lnTo>
                <a:cubicBezTo>
                  <a:pt x="1523268" y="2167727"/>
                  <a:pt x="1372447" y="2016906"/>
                  <a:pt x="1186400" y="2016906"/>
                </a:cubicBezTo>
                <a:cubicBezTo>
                  <a:pt x="1000353" y="2016906"/>
                  <a:pt x="849532" y="2167727"/>
                  <a:pt x="849532" y="2353774"/>
                </a:cubicBezTo>
                <a:lnTo>
                  <a:pt x="0" y="235377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D2D097F-54BC-4BB9-86C0-864A057118B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885647" y="2308378"/>
            <a:ext cx="2372800" cy="2353774"/>
          </a:xfrm>
          <a:custGeom>
            <a:avLst/>
            <a:gdLst>
              <a:gd name="connsiteX0" fmla="*/ 0 w 2372800"/>
              <a:gd name="connsiteY0" fmla="*/ 0 h 2353774"/>
              <a:gd name="connsiteX1" fmla="*/ 2372800 w 2372800"/>
              <a:gd name="connsiteY1" fmla="*/ 0 h 2353774"/>
              <a:gd name="connsiteX2" fmla="*/ 2372800 w 2372800"/>
              <a:gd name="connsiteY2" fmla="*/ 2353774 h 2353774"/>
              <a:gd name="connsiteX3" fmla="*/ 1523268 w 2372800"/>
              <a:gd name="connsiteY3" fmla="*/ 2353774 h 2353774"/>
              <a:gd name="connsiteX4" fmla="*/ 1186400 w 2372800"/>
              <a:gd name="connsiteY4" fmla="*/ 2016906 h 2353774"/>
              <a:gd name="connsiteX5" fmla="*/ 849532 w 2372800"/>
              <a:gd name="connsiteY5" fmla="*/ 2353774 h 2353774"/>
              <a:gd name="connsiteX6" fmla="*/ 0 w 2372800"/>
              <a:gd name="connsiteY6" fmla="*/ 2353774 h 235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2800" h="2353774">
                <a:moveTo>
                  <a:pt x="0" y="0"/>
                </a:moveTo>
                <a:lnTo>
                  <a:pt x="2372800" y="0"/>
                </a:lnTo>
                <a:lnTo>
                  <a:pt x="2372800" y="2353774"/>
                </a:lnTo>
                <a:lnTo>
                  <a:pt x="1523268" y="2353774"/>
                </a:lnTo>
                <a:cubicBezTo>
                  <a:pt x="1523268" y="2167727"/>
                  <a:pt x="1372447" y="2016906"/>
                  <a:pt x="1186400" y="2016906"/>
                </a:cubicBezTo>
                <a:cubicBezTo>
                  <a:pt x="1000353" y="2016906"/>
                  <a:pt x="849532" y="2167727"/>
                  <a:pt x="849532" y="2353774"/>
                </a:cubicBezTo>
                <a:lnTo>
                  <a:pt x="0" y="235377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23CA3D3-FB6D-4D4F-892A-8265F0C8FD9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84247" y="2308378"/>
            <a:ext cx="2372800" cy="2353774"/>
          </a:xfrm>
          <a:custGeom>
            <a:avLst/>
            <a:gdLst>
              <a:gd name="connsiteX0" fmla="*/ 0 w 2372800"/>
              <a:gd name="connsiteY0" fmla="*/ 0 h 2353774"/>
              <a:gd name="connsiteX1" fmla="*/ 2372800 w 2372800"/>
              <a:gd name="connsiteY1" fmla="*/ 0 h 2353774"/>
              <a:gd name="connsiteX2" fmla="*/ 2372800 w 2372800"/>
              <a:gd name="connsiteY2" fmla="*/ 2353774 h 2353774"/>
              <a:gd name="connsiteX3" fmla="*/ 1523268 w 2372800"/>
              <a:gd name="connsiteY3" fmla="*/ 2353774 h 2353774"/>
              <a:gd name="connsiteX4" fmla="*/ 1186400 w 2372800"/>
              <a:gd name="connsiteY4" fmla="*/ 2016906 h 2353774"/>
              <a:gd name="connsiteX5" fmla="*/ 849532 w 2372800"/>
              <a:gd name="connsiteY5" fmla="*/ 2353774 h 2353774"/>
              <a:gd name="connsiteX6" fmla="*/ 0 w 2372800"/>
              <a:gd name="connsiteY6" fmla="*/ 2353774 h 235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2800" h="2353774">
                <a:moveTo>
                  <a:pt x="0" y="0"/>
                </a:moveTo>
                <a:lnTo>
                  <a:pt x="2372800" y="0"/>
                </a:lnTo>
                <a:lnTo>
                  <a:pt x="2372800" y="2353774"/>
                </a:lnTo>
                <a:lnTo>
                  <a:pt x="1523268" y="2353774"/>
                </a:lnTo>
                <a:cubicBezTo>
                  <a:pt x="1523268" y="2167727"/>
                  <a:pt x="1372447" y="2016906"/>
                  <a:pt x="1186400" y="2016906"/>
                </a:cubicBezTo>
                <a:cubicBezTo>
                  <a:pt x="1000353" y="2016906"/>
                  <a:pt x="849532" y="2167727"/>
                  <a:pt x="849532" y="2353774"/>
                </a:cubicBezTo>
                <a:lnTo>
                  <a:pt x="0" y="235377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C65C031-0ED2-4265-94CA-893BC2680D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33547" y="2308378"/>
            <a:ext cx="2372800" cy="2353774"/>
          </a:xfrm>
          <a:custGeom>
            <a:avLst/>
            <a:gdLst>
              <a:gd name="connsiteX0" fmla="*/ 0 w 2372800"/>
              <a:gd name="connsiteY0" fmla="*/ 0 h 2353774"/>
              <a:gd name="connsiteX1" fmla="*/ 2372800 w 2372800"/>
              <a:gd name="connsiteY1" fmla="*/ 0 h 2353774"/>
              <a:gd name="connsiteX2" fmla="*/ 2372800 w 2372800"/>
              <a:gd name="connsiteY2" fmla="*/ 2353774 h 2353774"/>
              <a:gd name="connsiteX3" fmla="*/ 1523268 w 2372800"/>
              <a:gd name="connsiteY3" fmla="*/ 2353774 h 2353774"/>
              <a:gd name="connsiteX4" fmla="*/ 1186400 w 2372800"/>
              <a:gd name="connsiteY4" fmla="*/ 2016906 h 2353774"/>
              <a:gd name="connsiteX5" fmla="*/ 849532 w 2372800"/>
              <a:gd name="connsiteY5" fmla="*/ 2353774 h 2353774"/>
              <a:gd name="connsiteX6" fmla="*/ 0 w 2372800"/>
              <a:gd name="connsiteY6" fmla="*/ 2353774 h 235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2800" h="2353774">
                <a:moveTo>
                  <a:pt x="0" y="0"/>
                </a:moveTo>
                <a:lnTo>
                  <a:pt x="2372800" y="0"/>
                </a:lnTo>
                <a:lnTo>
                  <a:pt x="2372800" y="2353774"/>
                </a:lnTo>
                <a:lnTo>
                  <a:pt x="1523268" y="2353774"/>
                </a:lnTo>
                <a:cubicBezTo>
                  <a:pt x="1523268" y="2167727"/>
                  <a:pt x="1372447" y="2016906"/>
                  <a:pt x="1186400" y="2016906"/>
                </a:cubicBezTo>
                <a:cubicBezTo>
                  <a:pt x="1000353" y="2016906"/>
                  <a:pt x="849532" y="2167727"/>
                  <a:pt x="849532" y="2353774"/>
                </a:cubicBezTo>
                <a:lnTo>
                  <a:pt x="0" y="235377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2648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7A7EA82-9B8B-436C-93B6-0C674292ED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28558" y="1198604"/>
            <a:ext cx="3134884" cy="1890583"/>
          </a:xfrm>
          <a:custGeom>
            <a:avLst/>
            <a:gdLst>
              <a:gd name="connsiteX0" fmla="*/ 188302 w 3134884"/>
              <a:gd name="connsiteY0" fmla="*/ 0 h 1890583"/>
              <a:gd name="connsiteX1" fmla="*/ 2946582 w 3134884"/>
              <a:gd name="connsiteY1" fmla="*/ 0 h 1890583"/>
              <a:gd name="connsiteX2" fmla="*/ 3134884 w 3134884"/>
              <a:gd name="connsiteY2" fmla="*/ 188302 h 1890583"/>
              <a:gd name="connsiteX3" fmla="*/ 3134884 w 3134884"/>
              <a:gd name="connsiteY3" fmla="*/ 1702281 h 1890583"/>
              <a:gd name="connsiteX4" fmla="*/ 2946582 w 3134884"/>
              <a:gd name="connsiteY4" fmla="*/ 1890583 h 1890583"/>
              <a:gd name="connsiteX5" fmla="*/ 188302 w 3134884"/>
              <a:gd name="connsiteY5" fmla="*/ 1890583 h 1890583"/>
              <a:gd name="connsiteX6" fmla="*/ 0 w 3134884"/>
              <a:gd name="connsiteY6" fmla="*/ 1702281 h 1890583"/>
              <a:gd name="connsiteX7" fmla="*/ 0 w 3134884"/>
              <a:gd name="connsiteY7" fmla="*/ 188302 h 1890583"/>
              <a:gd name="connsiteX8" fmla="*/ 188302 w 3134884"/>
              <a:gd name="connsiteY8" fmla="*/ 0 h 189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4884" h="1890583">
                <a:moveTo>
                  <a:pt x="188302" y="0"/>
                </a:moveTo>
                <a:lnTo>
                  <a:pt x="2946582" y="0"/>
                </a:lnTo>
                <a:cubicBezTo>
                  <a:pt x="3050578" y="0"/>
                  <a:pt x="3134884" y="84306"/>
                  <a:pt x="3134884" y="188302"/>
                </a:cubicBezTo>
                <a:lnTo>
                  <a:pt x="3134884" y="1702281"/>
                </a:lnTo>
                <a:cubicBezTo>
                  <a:pt x="3134884" y="1806277"/>
                  <a:pt x="3050578" y="1890583"/>
                  <a:pt x="2946582" y="1890583"/>
                </a:cubicBezTo>
                <a:lnTo>
                  <a:pt x="188302" y="1890583"/>
                </a:lnTo>
                <a:cubicBezTo>
                  <a:pt x="84306" y="1890583"/>
                  <a:pt x="0" y="1806277"/>
                  <a:pt x="0" y="1702281"/>
                </a:cubicBezTo>
                <a:lnTo>
                  <a:pt x="0" y="188302"/>
                </a:lnTo>
                <a:cubicBezTo>
                  <a:pt x="0" y="84306"/>
                  <a:pt x="84306" y="0"/>
                  <a:pt x="18830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6D78F72-9D9C-4903-A29A-CAE369B542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02082" y="1198603"/>
            <a:ext cx="3134884" cy="1890583"/>
          </a:xfrm>
          <a:custGeom>
            <a:avLst/>
            <a:gdLst>
              <a:gd name="connsiteX0" fmla="*/ 188302 w 3134884"/>
              <a:gd name="connsiteY0" fmla="*/ 0 h 1890583"/>
              <a:gd name="connsiteX1" fmla="*/ 2946582 w 3134884"/>
              <a:gd name="connsiteY1" fmla="*/ 0 h 1890583"/>
              <a:gd name="connsiteX2" fmla="*/ 3134884 w 3134884"/>
              <a:gd name="connsiteY2" fmla="*/ 188302 h 1890583"/>
              <a:gd name="connsiteX3" fmla="*/ 3134884 w 3134884"/>
              <a:gd name="connsiteY3" fmla="*/ 1702281 h 1890583"/>
              <a:gd name="connsiteX4" fmla="*/ 2946582 w 3134884"/>
              <a:gd name="connsiteY4" fmla="*/ 1890583 h 1890583"/>
              <a:gd name="connsiteX5" fmla="*/ 188302 w 3134884"/>
              <a:gd name="connsiteY5" fmla="*/ 1890583 h 1890583"/>
              <a:gd name="connsiteX6" fmla="*/ 0 w 3134884"/>
              <a:gd name="connsiteY6" fmla="*/ 1702281 h 1890583"/>
              <a:gd name="connsiteX7" fmla="*/ 0 w 3134884"/>
              <a:gd name="connsiteY7" fmla="*/ 188302 h 1890583"/>
              <a:gd name="connsiteX8" fmla="*/ 188302 w 3134884"/>
              <a:gd name="connsiteY8" fmla="*/ 0 h 189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4884" h="1890583">
                <a:moveTo>
                  <a:pt x="188302" y="0"/>
                </a:moveTo>
                <a:lnTo>
                  <a:pt x="2946582" y="0"/>
                </a:lnTo>
                <a:cubicBezTo>
                  <a:pt x="3050578" y="0"/>
                  <a:pt x="3134884" y="84306"/>
                  <a:pt x="3134884" y="188302"/>
                </a:cubicBezTo>
                <a:lnTo>
                  <a:pt x="3134884" y="1702281"/>
                </a:lnTo>
                <a:cubicBezTo>
                  <a:pt x="3134884" y="1806277"/>
                  <a:pt x="3050578" y="1890583"/>
                  <a:pt x="2946582" y="1890583"/>
                </a:cubicBezTo>
                <a:lnTo>
                  <a:pt x="188302" y="1890583"/>
                </a:lnTo>
                <a:cubicBezTo>
                  <a:pt x="84306" y="1890583"/>
                  <a:pt x="0" y="1806277"/>
                  <a:pt x="0" y="1702281"/>
                </a:cubicBezTo>
                <a:lnTo>
                  <a:pt x="0" y="188302"/>
                </a:lnTo>
                <a:cubicBezTo>
                  <a:pt x="0" y="84306"/>
                  <a:pt x="84306" y="0"/>
                  <a:pt x="18830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B9046D9-CC66-4947-BD89-4C69449F05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5034" y="1198605"/>
            <a:ext cx="3134884" cy="1890583"/>
          </a:xfrm>
          <a:custGeom>
            <a:avLst/>
            <a:gdLst>
              <a:gd name="connsiteX0" fmla="*/ 188302 w 3134884"/>
              <a:gd name="connsiteY0" fmla="*/ 0 h 1890583"/>
              <a:gd name="connsiteX1" fmla="*/ 2946582 w 3134884"/>
              <a:gd name="connsiteY1" fmla="*/ 0 h 1890583"/>
              <a:gd name="connsiteX2" fmla="*/ 3134884 w 3134884"/>
              <a:gd name="connsiteY2" fmla="*/ 188302 h 1890583"/>
              <a:gd name="connsiteX3" fmla="*/ 3134884 w 3134884"/>
              <a:gd name="connsiteY3" fmla="*/ 1702281 h 1890583"/>
              <a:gd name="connsiteX4" fmla="*/ 2946582 w 3134884"/>
              <a:gd name="connsiteY4" fmla="*/ 1890583 h 1890583"/>
              <a:gd name="connsiteX5" fmla="*/ 188302 w 3134884"/>
              <a:gd name="connsiteY5" fmla="*/ 1890583 h 1890583"/>
              <a:gd name="connsiteX6" fmla="*/ 0 w 3134884"/>
              <a:gd name="connsiteY6" fmla="*/ 1702281 h 1890583"/>
              <a:gd name="connsiteX7" fmla="*/ 0 w 3134884"/>
              <a:gd name="connsiteY7" fmla="*/ 188302 h 1890583"/>
              <a:gd name="connsiteX8" fmla="*/ 188302 w 3134884"/>
              <a:gd name="connsiteY8" fmla="*/ 0 h 189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4884" h="1890583">
                <a:moveTo>
                  <a:pt x="188302" y="0"/>
                </a:moveTo>
                <a:lnTo>
                  <a:pt x="2946582" y="0"/>
                </a:lnTo>
                <a:cubicBezTo>
                  <a:pt x="3050578" y="0"/>
                  <a:pt x="3134884" y="84306"/>
                  <a:pt x="3134884" y="188302"/>
                </a:cubicBezTo>
                <a:lnTo>
                  <a:pt x="3134884" y="1702281"/>
                </a:lnTo>
                <a:cubicBezTo>
                  <a:pt x="3134884" y="1806277"/>
                  <a:pt x="3050578" y="1890583"/>
                  <a:pt x="2946582" y="1890583"/>
                </a:cubicBezTo>
                <a:lnTo>
                  <a:pt x="188302" y="1890583"/>
                </a:lnTo>
                <a:cubicBezTo>
                  <a:pt x="84306" y="1890583"/>
                  <a:pt x="0" y="1806277"/>
                  <a:pt x="0" y="1702281"/>
                </a:cubicBezTo>
                <a:lnTo>
                  <a:pt x="0" y="188302"/>
                </a:lnTo>
                <a:cubicBezTo>
                  <a:pt x="0" y="84306"/>
                  <a:pt x="84306" y="0"/>
                  <a:pt x="18830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4319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5C6E59EE-2F75-47CF-92D3-0D22F0886CD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548938" y="3810303"/>
            <a:ext cx="1651000" cy="1842819"/>
          </a:xfrm>
          <a:custGeom>
            <a:avLst/>
            <a:gdLst>
              <a:gd name="connsiteX0" fmla="*/ 0 w 1651000"/>
              <a:gd name="connsiteY0" fmla="*/ 0 h 1842819"/>
              <a:gd name="connsiteX1" fmla="*/ 1651000 w 1651000"/>
              <a:gd name="connsiteY1" fmla="*/ 0 h 1842819"/>
              <a:gd name="connsiteX2" fmla="*/ 1651000 w 1651000"/>
              <a:gd name="connsiteY2" fmla="*/ 1842819 h 1842819"/>
              <a:gd name="connsiteX3" fmla="*/ 0 w 1651000"/>
              <a:gd name="connsiteY3" fmla="*/ 1842819 h 1842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1000" h="1842819">
                <a:moveTo>
                  <a:pt x="0" y="0"/>
                </a:moveTo>
                <a:lnTo>
                  <a:pt x="1651000" y="0"/>
                </a:lnTo>
                <a:lnTo>
                  <a:pt x="1651000" y="1842819"/>
                </a:lnTo>
                <a:lnTo>
                  <a:pt x="0" y="184281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69168DA1-2214-437C-B520-3AABFDCDD43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124318" y="3810301"/>
            <a:ext cx="2424621" cy="1842821"/>
          </a:xfrm>
          <a:custGeom>
            <a:avLst/>
            <a:gdLst>
              <a:gd name="connsiteX0" fmla="*/ 0 w 2424621"/>
              <a:gd name="connsiteY0" fmla="*/ 0 h 1842821"/>
              <a:gd name="connsiteX1" fmla="*/ 2424621 w 2424621"/>
              <a:gd name="connsiteY1" fmla="*/ 0 h 1842821"/>
              <a:gd name="connsiteX2" fmla="*/ 2424621 w 2424621"/>
              <a:gd name="connsiteY2" fmla="*/ 1842821 h 1842821"/>
              <a:gd name="connsiteX3" fmla="*/ 0 w 2424621"/>
              <a:gd name="connsiteY3" fmla="*/ 1842821 h 184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621" h="1842821">
                <a:moveTo>
                  <a:pt x="0" y="0"/>
                </a:moveTo>
                <a:lnTo>
                  <a:pt x="2424621" y="0"/>
                </a:lnTo>
                <a:lnTo>
                  <a:pt x="2424621" y="1842821"/>
                </a:lnTo>
                <a:lnTo>
                  <a:pt x="0" y="184282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136273E1-C30F-4EDE-8A35-7ADFFFA63AD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24318" y="2279102"/>
            <a:ext cx="4067683" cy="1531199"/>
          </a:xfrm>
          <a:custGeom>
            <a:avLst/>
            <a:gdLst>
              <a:gd name="connsiteX0" fmla="*/ 0 w 4067683"/>
              <a:gd name="connsiteY0" fmla="*/ 0 h 1531199"/>
              <a:gd name="connsiteX1" fmla="*/ 4067683 w 4067683"/>
              <a:gd name="connsiteY1" fmla="*/ 0 h 1531199"/>
              <a:gd name="connsiteX2" fmla="*/ 4067683 w 4067683"/>
              <a:gd name="connsiteY2" fmla="*/ 1531199 h 1531199"/>
              <a:gd name="connsiteX3" fmla="*/ 0 w 4067683"/>
              <a:gd name="connsiteY3" fmla="*/ 1531199 h 153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7683" h="1531199">
                <a:moveTo>
                  <a:pt x="0" y="0"/>
                </a:moveTo>
                <a:lnTo>
                  <a:pt x="4067683" y="0"/>
                </a:lnTo>
                <a:lnTo>
                  <a:pt x="4067683" y="1531199"/>
                </a:lnTo>
                <a:lnTo>
                  <a:pt x="0" y="15311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3C19755-1588-470F-9DB7-87ED4FDD7A5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17455" y="4155551"/>
            <a:ext cx="4106862" cy="1498149"/>
          </a:xfrm>
          <a:custGeom>
            <a:avLst/>
            <a:gdLst>
              <a:gd name="connsiteX0" fmla="*/ 0 w 4106862"/>
              <a:gd name="connsiteY0" fmla="*/ 0 h 1498149"/>
              <a:gd name="connsiteX1" fmla="*/ 4106862 w 4106862"/>
              <a:gd name="connsiteY1" fmla="*/ 0 h 1498149"/>
              <a:gd name="connsiteX2" fmla="*/ 4106862 w 4106862"/>
              <a:gd name="connsiteY2" fmla="*/ 1498149 h 1498149"/>
              <a:gd name="connsiteX3" fmla="*/ 0 w 4106862"/>
              <a:gd name="connsiteY3" fmla="*/ 1498149 h 1498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6862" h="1498149">
                <a:moveTo>
                  <a:pt x="0" y="0"/>
                </a:moveTo>
                <a:lnTo>
                  <a:pt x="4106862" y="0"/>
                </a:lnTo>
                <a:lnTo>
                  <a:pt x="4106862" y="1498149"/>
                </a:lnTo>
                <a:lnTo>
                  <a:pt x="0" y="149814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AFD33F72-BF4A-4D41-9FA5-F1BD0DAF1A8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473825" y="2279103"/>
            <a:ext cx="1650492" cy="1876447"/>
          </a:xfrm>
          <a:custGeom>
            <a:avLst/>
            <a:gdLst>
              <a:gd name="connsiteX0" fmla="*/ 0 w 1650492"/>
              <a:gd name="connsiteY0" fmla="*/ 0 h 1876447"/>
              <a:gd name="connsiteX1" fmla="*/ 1650492 w 1650492"/>
              <a:gd name="connsiteY1" fmla="*/ 0 h 1876447"/>
              <a:gd name="connsiteX2" fmla="*/ 1650492 w 1650492"/>
              <a:gd name="connsiteY2" fmla="*/ 1876447 h 1876447"/>
              <a:gd name="connsiteX3" fmla="*/ 0 w 1650492"/>
              <a:gd name="connsiteY3" fmla="*/ 1876447 h 1876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0492" h="1876447">
                <a:moveTo>
                  <a:pt x="0" y="0"/>
                </a:moveTo>
                <a:lnTo>
                  <a:pt x="1650492" y="0"/>
                </a:lnTo>
                <a:lnTo>
                  <a:pt x="1650492" y="1876447"/>
                </a:lnTo>
                <a:lnTo>
                  <a:pt x="0" y="187644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C8E26A0-1972-47F1-A7DC-5986EC483D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17963" y="2279101"/>
            <a:ext cx="2455862" cy="1883172"/>
          </a:xfrm>
          <a:custGeom>
            <a:avLst/>
            <a:gdLst>
              <a:gd name="connsiteX0" fmla="*/ 0 w 2455862"/>
              <a:gd name="connsiteY0" fmla="*/ 0 h 1883172"/>
              <a:gd name="connsiteX1" fmla="*/ 2455862 w 2455862"/>
              <a:gd name="connsiteY1" fmla="*/ 0 h 1883172"/>
              <a:gd name="connsiteX2" fmla="*/ 2455862 w 2455862"/>
              <a:gd name="connsiteY2" fmla="*/ 1883172 h 1883172"/>
              <a:gd name="connsiteX3" fmla="*/ 0 w 2455862"/>
              <a:gd name="connsiteY3" fmla="*/ 1883172 h 188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5862" h="1883172">
                <a:moveTo>
                  <a:pt x="0" y="0"/>
                </a:moveTo>
                <a:lnTo>
                  <a:pt x="2455862" y="0"/>
                </a:lnTo>
                <a:lnTo>
                  <a:pt x="2455862" y="1883172"/>
                </a:lnTo>
                <a:lnTo>
                  <a:pt x="0" y="188317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31C456D-07A5-45FC-A396-0ECECB1DE7D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2279101"/>
            <a:ext cx="4017963" cy="3378502"/>
          </a:xfrm>
          <a:custGeom>
            <a:avLst/>
            <a:gdLst>
              <a:gd name="connsiteX0" fmla="*/ 0 w 4017963"/>
              <a:gd name="connsiteY0" fmla="*/ 0 h 3378502"/>
              <a:gd name="connsiteX1" fmla="*/ 4017963 w 4017963"/>
              <a:gd name="connsiteY1" fmla="*/ 0 h 3378502"/>
              <a:gd name="connsiteX2" fmla="*/ 4017963 w 4017963"/>
              <a:gd name="connsiteY2" fmla="*/ 3378502 h 3378502"/>
              <a:gd name="connsiteX3" fmla="*/ 0 w 4017963"/>
              <a:gd name="connsiteY3" fmla="*/ 3378502 h 3378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7963" h="3378502">
                <a:moveTo>
                  <a:pt x="0" y="0"/>
                </a:moveTo>
                <a:lnTo>
                  <a:pt x="4017963" y="0"/>
                </a:lnTo>
                <a:lnTo>
                  <a:pt x="4017963" y="3378502"/>
                </a:lnTo>
                <a:lnTo>
                  <a:pt x="0" y="337850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7930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68A894C-F6AC-4634-BB2F-4946C89A23A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997178" y="2282564"/>
            <a:ext cx="3564362" cy="2330088"/>
          </a:xfrm>
          <a:custGeom>
            <a:avLst/>
            <a:gdLst>
              <a:gd name="connsiteX0" fmla="*/ 0 w 3564362"/>
              <a:gd name="connsiteY0" fmla="*/ 0 h 2330088"/>
              <a:gd name="connsiteX1" fmla="*/ 3564362 w 3564362"/>
              <a:gd name="connsiteY1" fmla="*/ 0 h 2330088"/>
              <a:gd name="connsiteX2" fmla="*/ 3564362 w 3564362"/>
              <a:gd name="connsiteY2" fmla="*/ 2330088 h 2330088"/>
              <a:gd name="connsiteX3" fmla="*/ 2155669 w 3564362"/>
              <a:gd name="connsiteY3" fmla="*/ 2330088 h 2330088"/>
              <a:gd name="connsiteX4" fmla="*/ 1782181 w 3564362"/>
              <a:gd name="connsiteY4" fmla="*/ 1956600 h 2330088"/>
              <a:gd name="connsiteX5" fmla="*/ 1408693 w 3564362"/>
              <a:gd name="connsiteY5" fmla="*/ 2330088 h 2330088"/>
              <a:gd name="connsiteX6" fmla="*/ 0 w 3564362"/>
              <a:gd name="connsiteY6" fmla="*/ 2330088 h 233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4362" h="2330088">
                <a:moveTo>
                  <a:pt x="0" y="0"/>
                </a:moveTo>
                <a:lnTo>
                  <a:pt x="3564362" y="0"/>
                </a:lnTo>
                <a:lnTo>
                  <a:pt x="3564362" y="2330088"/>
                </a:lnTo>
                <a:lnTo>
                  <a:pt x="2155669" y="2330088"/>
                </a:lnTo>
                <a:cubicBezTo>
                  <a:pt x="2155669" y="2123816"/>
                  <a:pt x="1988453" y="1956600"/>
                  <a:pt x="1782181" y="1956600"/>
                </a:cubicBezTo>
                <a:cubicBezTo>
                  <a:pt x="1575909" y="1956600"/>
                  <a:pt x="1408693" y="2123816"/>
                  <a:pt x="1408693" y="2330088"/>
                </a:cubicBezTo>
                <a:lnTo>
                  <a:pt x="0" y="233008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774B917-10E3-4E73-9F26-354B7361BE3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313815" y="2283606"/>
            <a:ext cx="3564362" cy="2330088"/>
          </a:xfrm>
          <a:custGeom>
            <a:avLst/>
            <a:gdLst>
              <a:gd name="connsiteX0" fmla="*/ 0 w 3564362"/>
              <a:gd name="connsiteY0" fmla="*/ 0 h 2330088"/>
              <a:gd name="connsiteX1" fmla="*/ 3564362 w 3564362"/>
              <a:gd name="connsiteY1" fmla="*/ 0 h 2330088"/>
              <a:gd name="connsiteX2" fmla="*/ 3564362 w 3564362"/>
              <a:gd name="connsiteY2" fmla="*/ 2330088 h 2330088"/>
              <a:gd name="connsiteX3" fmla="*/ 2155669 w 3564362"/>
              <a:gd name="connsiteY3" fmla="*/ 2330088 h 2330088"/>
              <a:gd name="connsiteX4" fmla="*/ 1782181 w 3564362"/>
              <a:gd name="connsiteY4" fmla="*/ 1956600 h 2330088"/>
              <a:gd name="connsiteX5" fmla="*/ 1408693 w 3564362"/>
              <a:gd name="connsiteY5" fmla="*/ 2330088 h 2330088"/>
              <a:gd name="connsiteX6" fmla="*/ 0 w 3564362"/>
              <a:gd name="connsiteY6" fmla="*/ 2330088 h 233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4362" h="2330088">
                <a:moveTo>
                  <a:pt x="0" y="0"/>
                </a:moveTo>
                <a:lnTo>
                  <a:pt x="3564362" y="0"/>
                </a:lnTo>
                <a:lnTo>
                  <a:pt x="3564362" y="2330088"/>
                </a:lnTo>
                <a:lnTo>
                  <a:pt x="2155669" y="2330088"/>
                </a:lnTo>
                <a:cubicBezTo>
                  <a:pt x="2155669" y="2123816"/>
                  <a:pt x="1988453" y="1956600"/>
                  <a:pt x="1782181" y="1956600"/>
                </a:cubicBezTo>
                <a:cubicBezTo>
                  <a:pt x="1575909" y="1956600"/>
                  <a:pt x="1408693" y="2123816"/>
                  <a:pt x="1408693" y="2330088"/>
                </a:cubicBezTo>
                <a:lnTo>
                  <a:pt x="0" y="233008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06ECA54-01FC-48DD-A8BA-1B080C7977A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30460" y="2282564"/>
            <a:ext cx="3564362" cy="2330088"/>
          </a:xfrm>
          <a:custGeom>
            <a:avLst/>
            <a:gdLst>
              <a:gd name="connsiteX0" fmla="*/ 0 w 3564362"/>
              <a:gd name="connsiteY0" fmla="*/ 0 h 2330088"/>
              <a:gd name="connsiteX1" fmla="*/ 3564362 w 3564362"/>
              <a:gd name="connsiteY1" fmla="*/ 0 h 2330088"/>
              <a:gd name="connsiteX2" fmla="*/ 3564362 w 3564362"/>
              <a:gd name="connsiteY2" fmla="*/ 2330088 h 2330088"/>
              <a:gd name="connsiteX3" fmla="*/ 2155669 w 3564362"/>
              <a:gd name="connsiteY3" fmla="*/ 2330088 h 2330088"/>
              <a:gd name="connsiteX4" fmla="*/ 1782181 w 3564362"/>
              <a:gd name="connsiteY4" fmla="*/ 1956600 h 2330088"/>
              <a:gd name="connsiteX5" fmla="*/ 1408693 w 3564362"/>
              <a:gd name="connsiteY5" fmla="*/ 2330088 h 2330088"/>
              <a:gd name="connsiteX6" fmla="*/ 0 w 3564362"/>
              <a:gd name="connsiteY6" fmla="*/ 2330088 h 233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4362" h="2330088">
                <a:moveTo>
                  <a:pt x="0" y="0"/>
                </a:moveTo>
                <a:lnTo>
                  <a:pt x="3564362" y="0"/>
                </a:lnTo>
                <a:lnTo>
                  <a:pt x="3564362" y="2330088"/>
                </a:lnTo>
                <a:lnTo>
                  <a:pt x="2155669" y="2330088"/>
                </a:lnTo>
                <a:cubicBezTo>
                  <a:pt x="2155669" y="2123816"/>
                  <a:pt x="1988453" y="1956600"/>
                  <a:pt x="1782181" y="1956600"/>
                </a:cubicBezTo>
                <a:cubicBezTo>
                  <a:pt x="1575909" y="1956600"/>
                  <a:pt x="1408693" y="2123816"/>
                  <a:pt x="1408693" y="2330088"/>
                </a:cubicBezTo>
                <a:lnTo>
                  <a:pt x="0" y="233008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662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5A8D623-2AF2-4608-BB01-B0BE0A229A6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541658" y="4620316"/>
            <a:ext cx="3650342" cy="1892263"/>
          </a:xfrm>
          <a:custGeom>
            <a:avLst/>
            <a:gdLst>
              <a:gd name="connsiteX0" fmla="*/ 0 w 3650342"/>
              <a:gd name="connsiteY0" fmla="*/ 0 h 1892263"/>
              <a:gd name="connsiteX1" fmla="*/ 3650342 w 3650342"/>
              <a:gd name="connsiteY1" fmla="*/ 0 h 1892263"/>
              <a:gd name="connsiteX2" fmla="*/ 3650342 w 3650342"/>
              <a:gd name="connsiteY2" fmla="*/ 1892263 h 1892263"/>
              <a:gd name="connsiteX3" fmla="*/ 0 w 3650342"/>
              <a:gd name="connsiteY3" fmla="*/ 1892263 h 189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0342" h="1892263">
                <a:moveTo>
                  <a:pt x="0" y="0"/>
                </a:moveTo>
                <a:lnTo>
                  <a:pt x="3650342" y="0"/>
                </a:lnTo>
                <a:lnTo>
                  <a:pt x="3650342" y="1892263"/>
                </a:lnTo>
                <a:lnTo>
                  <a:pt x="0" y="189226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B1254CE3-74EF-43F1-B7FC-2438B564C0B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185888" y="4620769"/>
            <a:ext cx="5275943" cy="1892263"/>
          </a:xfrm>
          <a:custGeom>
            <a:avLst/>
            <a:gdLst>
              <a:gd name="connsiteX0" fmla="*/ 0 w 5275943"/>
              <a:gd name="connsiteY0" fmla="*/ 0 h 1892263"/>
              <a:gd name="connsiteX1" fmla="*/ 5275943 w 5275943"/>
              <a:gd name="connsiteY1" fmla="*/ 0 h 1892263"/>
              <a:gd name="connsiteX2" fmla="*/ 5275943 w 5275943"/>
              <a:gd name="connsiteY2" fmla="*/ 1892263 h 1892263"/>
              <a:gd name="connsiteX3" fmla="*/ 0 w 5275943"/>
              <a:gd name="connsiteY3" fmla="*/ 1892263 h 189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5943" h="1892263">
                <a:moveTo>
                  <a:pt x="0" y="0"/>
                </a:moveTo>
                <a:lnTo>
                  <a:pt x="5275943" y="0"/>
                </a:lnTo>
                <a:lnTo>
                  <a:pt x="5275943" y="1892263"/>
                </a:lnTo>
                <a:lnTo>
                  <a:pt x="0" y="189226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A91F1E8E-B6E3-4370-A766-33BDB66FCA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322458" y="2245831"/>
            <a:ext cx="4869542" cy="2273338"/>
          </a:xfrm>
          <a:custGeom>
            <a:avLst/>
            <a:gdLst>
              <a:gd name="connsiteX0" fmla="*/ 0 w 4869542"/>
              <a:gd name="connsiteY0" fmla="*/ 0 h 2273338"/>
              <a:gd name="connsiteX1" fmla="*/ 4869542 w 4869542"/>
              <a:gd name="connsiteY1" fmla="*/ 0 h 2273338"/>
              <a:gd name="connsiteX2" fmla="*/ 4869542 w 4869542"/>
              <a:gd name="connsiteY2" fmla="*/ 2273338 h 2273338"/>
              <a:gd name="connsiteX3" fmla="*/ 0 w 4869542"/>
              <a:gd name="connsiteY3" fmla="*/ 2273338 h 2273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9542" h="2273338">
                <a:moveTo>
                  <a:pt x="0" y="0"/>
                </a:moveTo>
                <a:lnTo>
                  <a:pt x="4869542" y="0"/>
                </a:lnTo>
                <a:lnTo>
                  <a:pt x="4869542" y="2273338"/>
                </a:lnTo>
                <a:lnTo>
                  <a:pt x="0" y="227333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9F5E592-FF31-444A-AA87-D514F12C7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185888" y="2245833"/>
            <a:ext cx="4056743" cy="2273791"/>
          </a:xfrm>
          <a:custGeom>
            <a:avLst/>
            <a:gdLst>
              <a:gd name="connsiteX0" fmla="*/ 0 w 4056743"/>
              <a:gd name="connsiteY0" fmla="*/ 0 h 2273791"/>
              <a:gd name="connsiteX1" fmla="*/ 4056743 w 4056743"/>
              <a:gd name="connsiteY1" fmla="*/ 0 h 2273791"/>
              <a:gd name="connsiteX2" fmla="*/ 4056743 w 4056743"/>
              <a:gd name="connsiteY2" fmla="*/ 2273791 h 2273791"/>
              <a:gd name="connsiteX3" fmla="*/ 0 w 4056743"/>
              <a:gd name="connsiteY3" fmla="*/ 2273791 h 2273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6743" h="2273791">
                <a:moveTo>
                  <a:pt x="0" y="0"/>
                </a:moveTo>
                <a:lnTo>
                  <a:pt x="4056743" y="0"/>
                </a:lnTo>
                <a:lnTo>
                  <a:pt x="4056743" y="2273791"/>
                </a:lnTo>
                <a:lnTo>
                  <a:pt x="0" y="227379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56FBE18-F40A-4250-96F1-60099328242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2245831"/>
            <a:ext cx="3106057" cy="4267200"/>
          </a:xfrm>
          <a:custGeom>
            <a:avLst/>
            <a:gdLst>
              <a:gd name="connsiteX0" fmla="*/ 0 w 3106057"/>
              <a:gd name="connsiteY0" fmla="*/ 0 h 4267200"/>
              <a:gd name="connsiteX1" fmla="*/ 3106057 w 3106057"/>
              <a:gd name="connsiteY1" fmla="*/ 0 h 4267200"/>
              <a:gd name="connsiteX2" fmla="*/ 3106057 w 3106057"/>
              <a:gd name="connsiteY2" fmla="*/ 4267200 h 4267200"/>
              <a:gd name="connsiteX3" fmla="*/ 0 w 3106057"/>
              <a:gd name="connsiteY3" fmla="*/ 4267200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6057" h="4267200">
                <a:moveTo>
                  <a:pt x="0" y="0"/>
                </a:moveTo>
                <a:lnTo>
                  <a:pt x="3106057" y="0"/>
                </a:lnTo>
                <a:lnTo>
                  <a:pt x="3106057" y="4267200"/>
                </a:lnTo>
                <a:lnTo>
                  <a:pt x="0" y="4267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7125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56FBE18-F40A-4250-96F1-60099328242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3106057"/>
              <a:gd name="connsiteY0" fmla="*/ 0 h 4267200"/>
              <a:gd name="connsiteX1" fmla="*/ 3106057 w 3106057"/>
              <a:gd name="connsiteY1" fmla="*/ 0 h 4267200"/>
              <a:gd name="connsiteX2" fmla="*/ 3106057 w 3106057"/>
              <a:gd name="connsiteY2" fmla="*/ 4267200 h 4267200"/>
              <a:gd name="connsiteX3" fmla="*/ 0 w 3106057"/>
              <a:gd name="connsiteY3" fmla="*/ 4267200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6057" h="4267200">
                <a:moveTo>
                  <a:pt x="0" y="0"/>
                </a:moveTo>
                <a:lnTo>
                  <a:pt x="3106057" y="0"/>
                </a:lnTo>
                <a:lnTo>
                  <a:pt x="3106057" y="4267200"/>
                </a:lnTo>
                <a:lnTo>
                  <a:pt x="0" y="4267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4688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4D3CBD0-4773-4E61-97F1-8CD221C025F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553665" y="2"/>
            <a:ext cx="2379663" cy="4316506"/>
          </a:xfrm>
          <a:custGeom>
            <a:avLst/>
            <a:gdLst>
              <a:gd name="connsiteX0" fmla="*/ 0 w 2379663"/>
              <a:gd name="connsiteY0" fmla="*/ 0 h 4316506"/>
              <a:gd name="connsiteX1" fmla="*/ 2379663 w 2379663"/>
              <a:gd name="connsiteY1" fmla="*/ 0 h 4316506"/>
              <a:gd name="connsiteX2" fmla="*/ 2379663 w 2379663"/>
              <a:gd name="connsiteY2" fmla="*/ 4316506 h 4316506"/>
              <a:gd name="connsiteX3" fmla="*/ 0 w 2379663"/>
              <a:gd name="connsiteY3" fmla="*/ 4316506 h 4316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9663" h="4316506">
                <a:moveTo>
                  <a:pt x="0" y="0"/>
                </a:moveTo>
                <a:lnTo>
                  <a:pt x="2379663" y="0"/>
                </a:lnTo>
                <a:lnTo>
                  <a:pt x="2379663" y="4316506"/>
                </a:lnTo>
                <a:lnTo>
                  <a:pt x="0" y="431650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F5CD51A-B25B-4773-A37B-108EB4CBA85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96869" y="2"/>
            <a:ext cx="2379663" cy="3563469"/>
          </a:xfrm>
          <a:custGeom>
            <a:avLst/>
            <a:gdLst>
              <a:gd name="connsiteX0" fmla="*/ 0 w 2379663"/>
              <a:gd name="connsiteY0" fmla="*/ 0 h 3563469"/>
              <a:gd name="connsiteX1" fmla="*/ 2379663 w 2379663"/>
              <a:gd name="connsiteY1" fmla="*/ 0 h 3563469"/>
              <a:gd name="connsiteX2" fmla="*/ 2379663 w 2379663"/>
              <a:gd name="connsiteY2" fmla="*/ 3563469 h 3563469"/>
              <a:gd name="connsiteX3" fmla="*/ 0 w 2379663"/>
              <a:gd name="connsiteY3" fmla="*/ 3563469 h 3563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9663" h="3563469">
                <a:moveTo>
                  <a:pt x="0" y="0"/>
                </a:moveTo>
                <a:lnTo>
                  <a:pt x="2379663" y="0"/>
                </a:lnTo>
                <a:lnTo>
                  <a:pt x="2379663" y="3563469"/>
                </a:lnTo>
                <a:lnTo>
                  <a:pt x="0" y="356346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2F05358-96DB-4EF0-B11C-62FE747F9EA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6868" y="3630706"/>
            <a:ext cx="2379663" cy="3227293"/>
          </a:xfrm>
          <a:custGeom>
            <a:avLst/>
            <a:gdLst>
              <a:gd name="connsiteX0" fmla="*/ 0 w 2379663"/>
              <a:gd name="connsiteY0" fmla="*/ 0 h 3227293"/>
              <a:gd name="connsiteX1" fmla="*/ 2379663 w 2379663"/>
              <a:gd name="connsiteY1" fmla="*/ 0 h 3227293"/>
              <a:gd name="connsiteX2" fmla="*/ 2379663 w 2379663"/>
              <a:gd name="connsiteY2" fmla="*/ 3227293 h 3227293"/>
              <a:gd name="connsiteX3" fmla="*/ 0 w 2379663"/>
              <a:gd name="connsiteY3" fmla="*/ 3227293 h 322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9663" h="3227293">
                <a:moveTo>
                  <a:pt x="0" y="0"/>
                </a:moveTo>
                <a:lnTo>
                  <a:pt x="2379663" y="0"/>
                </a:lnTo>
                <a:lnTo>
                  <a:pt x="2379663" y="3227293"/>
                </a:lnTo>
                <a:lnTo>
                  <a:pt x="0" y="322729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7289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DC2A622-8DC5-426D-AA7A-319885C37E1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097838" y="3249022"/>
            <a:ext cx="4094162" cy="2278063"/>
          </a:xfrm>
          <a:custGeom>
            <a:avLst/>
            <a:gdLst>
              <a:gd name="connsiteX0" fmla="*/ 0 w 4094162"/>
              <a:gd name="connsiteY0" fmla="*/ 0 h 2278063"/>
              <a:gd name="connsiteX1" fmla="*/ 4094162 w 4094162"/>
              <a:gd name="connsiteY1" fmla="*/ 0 h 2278063"/>
              <a:gd name="connsiteX2" fmla="*/ 4094162 w 4094162"/>
              <a:gd name="connsiteY2" fmla="*/ 2278063 h 2278063"/>
              <a:gd name="connsiteX3" fmla="*/ 0 w 4094162"/>
              <a:gd name="connsiteY3" fmla="*/ 2278063 h 2278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4162" h="2278063">
                <a:moveTo>
                  <a:pt x="0" y="0"/>
                </a:moveTo>
                <a:lnTo>
                  <a:pt x="4094162" y="0"/>
                </a:lnTo>
                <a:lnTo>
                  <a:pt x="4094162" y="2278063"/>
                </a:lnTo>
                <a:lnTo>
                  <a:pt x="0" y="227806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700A783-496B-4ACB-A59A-745EF352DBB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0155238" y="2221908"/>
            <a:ext cx="2036762" cy="1027112"/>
          </a:xfrm>
          <a:custGeom>
            <a:avLst/>
            <a:gdLst>
              <a:gd name="connsiteX0" fmla="*/ 0 w 2036762"/>
              <a:gd name="connsiteY0" fmla="*/ 0 h 1027112"/>
              <a:gd name="connsiteX1" fmla="*/ 2036762 w 2036762"/>
              <a:gd name="connsiteY1" fmla="*/ 0 h 1027112"/>
              <a:gd name="connsiteX2" fmla="*/ 2036762 w 2036762"/>
              <a:gd name="connsiteY2" fmla="*/ 1027112 h 1027112"/>
              <a:gd name="connsiteX3" fmla="*/ 0 w 2036762"/>
              <a:gd name="connsiteY3" fmla="*/ 1027112 h 1027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6762" h="1027112">
                <a:moveTo>
                  <a:pt x="0" y="0"/>
                </a:moveTo>
                <a:lnTo>
                  <a:pt x="2036762" y="0"/>
                </a:lnTo>
                <a:lnTo>
                  <a:pt x="2036762" y="1027112"/>
                </a:lnTo>
                <a:lnTo>
                  <a:pt x="0" y="10271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394302A-4FDE-4E84-9D8A-A6ECC8B0803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97838" y="2221910"/>
            <a:ext cx="2074862" cy="1027113"/>
          </a:xfrm>
          <a:custGeom>
            <a:avLst/>
            <a:gdLst>
              <a:gd name="connsiteX0" fmla="*/ 0 w 2074862"/>
              <a:gd name="connsiteY0" fmla="*/ 0 h 1027113"/>
              <a:gd name="connsiteX1" fmla="*/ 2074862 w 2074862"/>
              <a:gd name="connsiteY1" fmla="*/ 0 h 1027113"/>
              <a:gd name="connsiteX2" fmla="*/ 2074862 w 2074862"/>
              <a:gd name="connsiteY2" fmla="*/ 1027113 h 1027113"/>
              <a:gd name="connsiteX3" fmla="*/ 0 w 2074862"/>
              <a:gd name="connsiteY3" fmla="*/ 1027113 h 102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4862" h="1027113">
                <a:moveTo>
                  <a:pt x="0" y="0"/>
                </a:moveTo>
                <a:lnTo>
                  <a:pt x="2074862" y="0"/>
                </a:lnTo>
                <a:lnTo>
                  <a:pt x="2074862" y="1027113"/>
                </a:lnTo>
                <a:lnTo>
                  <a:pt x="0" y="102711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250FBFF-46F9-414A-A334-D87115EF689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03678" y="4503147"/>
            <a:ext cx="4094161" cy="1027113"/>
          </a:xfrm>
          <a:custGeom>
            <a:avLst/>
            <a:gdLst>
              <a:gd name="connsiteX0" fmla="*/ 0 w 4094161"/>
              <a:gd name="connsiteY0" fmla="*/ 0 h 1027113"/>
              <a:gd name="connsiteX1" fmla="*/ 4094161 w 4094161"/>
              <a:gd name="connsiteY1" fmla="*/ 0 h 1027113"/>
              <a:gd name="connsiteX2" fmla="*/ 4094161 w 4094161"/>
              <a:gd name="connsiteY2" fmla="*/ 1027113 h 1027113"/>
              <a:gd name="connsiteX3" fmla="*/ 0 w 4094161"/>
              <a:gd name="connsiteY3" fmla="*/ 1027113 h 102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4161" h="1027113">
                <a:moveTo>
                  <a:pt x="0" y="0"/>
                </a:moveTo>
                <a:lnTo>
                  <a:pt x="4094161" y="0"/>
                </a:lnTo>
                <a:lnTo>
                  <a:pt x="4094161" y="1027113"/>
                </a:lnTo>
                <a:lnTo>
                  <a:pt x="0" y="102711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CE722A6-BB6B-4ED2-B339-5228F22A22D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03679" y="2221910"/>
            <a:ext cx="4094161" cy="2281237"/>
          </a:xfrm>
          <a:custGeom>
            <a:avLst/>
            <a:gdLst>
              <a:gd name="connsiteX0" fmla="*/ 0 w 4094161"/>
              <a:gd name="connsiteY0" fmla="*/ 0 h 2281237"/>
              <a:gd name="connsiteX1" fmla="*/ 4094161 w 4094161"/>
              <a:gd name="connsiteY1" fmla="*/ 0 h 2281237"/>
              <a:gd name="connsiteX2" fmla="*/ 4094161 w 4094161"/>
              <a:gd name="connsiteY2" fmla="*/ 2281237 h 2281237"/>
              <a:gd name="connsiteX3" fmla="*/ 0 w 4094161"/>
              <a:gd name="connsiteY3" fmla="*/ 2281237 h 2281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4161" h="2281237">
                <a:moveTo>
                  <a:pt x="0" y="0"/>
                </a:moveTo>
                <a:lnTo>
                  <a:pt x="4094161" y="0"/>
                </a:lnTo>
                <a:lnTo>
                  <a:pt x="4094161" y="2281237"/>
                </a:lnTo>
                <a:lnTo>
                  <a:pt x="0" y="228123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87DCDAB-A608-4D5E-AB0E-F49F6F07558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" y="2221909"/>
            <a:ext cx="4010025" cy="3305175"/>
          </a:xfrm>
          <a:custGeom>
            <a:avLst/>
            <a:gdLst>
              <a:gd name="connsiteX0" fmla="*/ 0 w 4010025"/>
              <a:gd name="connsiteY0" fmla="*/ 0 h 3305175"/>
              <a:gd name="connsiteX1" fmla="*/ 4010025 w 4010025"/>
              <a:gd name="connsiteY1" fmla="*/ 0 h 3305175"/>
              <a:gd name="connsiteX2" fmla="*/ 4010025 w 4010025"/>
              <a:gd name="connsiteY2" fmla="*/ 3305175 h 3305175"/>
              <a:gd name="connsiteX3" fmla="*/ 0 w 4010025"/>
              <a:gd name="connsiteY3" fmla="*/ 3305175 h 330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0025" h="3305175">
                <a:moveTo>
                  <a:pt x="0" y="0"/>
                </a:moveTo>
                <a:lnTo>
                  <a:pt x="4010025" y="0"/>
                </a:lnTo>
                <a:lnTo>
                  <a:pt x="4010025" y="3305175"/>
                </a:lnTo>
                <a:lnTo>
                  <a:pt x="0" y="330517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9954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5DA66B1-A3CB-4FAB-AC4B-9CF35485B47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14400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55677B5-D118-4A67-ACBC-70B7689DFFD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600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D49ADD0-9E2D-4BCE-B76C-A2ADA9EF5B5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04800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121AC8C-7C55-4F9D-925D-9DDF9A33150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09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A2CB4FAF-66E3-4B4D-868B-954E1F0F859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032184" y="3512223"/>
            <a:ext cx="2716470" cy="2716470"/>
          </a:xfrm>
          <a:custGeom>
            <a:avLst/>
            <a:gdLst>
              <a:gd name="connsiteX0" fmla="*/ 0 w 2716470"/>
              <a:gd name="connsiteY0" fmla="*/ 0 h 2716470"/>
              <a:gd name="connsiteX1" fmla="*/ 2716470 w 2716470"/>
              <a:gd name="connsiteY1" fmla="*/ 0 h 2716470"/>
              <a:gd name="connsiteX2" fmla="*/ 2716470 w 2716470"/>
              <a:gd name="connsiteY2" fmla="*/ 2716470 h 2716470"/>
              <a:gd name="connsiteX3" fmla="*/ 0 w 2716470"/>
              <a:gd name="connsiteY3" fmla="*/ 2716470 h 2716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6470" h="2716470">
                <a:moveTo>
                  <a:pt x="0" y="0"/>
                </a:moveTo>
                <a:lnTo>
                  <a:pt x="2716470" y="0"/>
                </a:lnTo>
                <a:lnTo>
                  <a:pt x="2716470" y="2716470"/>
                </a:lnTo>
                <a:lnTo>
                  <a:pt x="0" y="27164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3EAFD1DD-C74A-4F8E-B05C-76F47504755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169238" y="3512224"/>
            <a:ext cx="2716470" cy="2716470"/>
          </a:xfrm>
          <a:custGeom>
            <a:avLst/>
            <a:gdLst>
              <a:gd name="connsiteX0" fmla="*/ 0 w 2716470"/>
              <a:gd name="connsiteY0" fmla="*/ 0 h 2716470"/>
              <a:gd name="connsiteX1" fmla="*/ 2716470 w 2716470"/>
              <a:gd name="connsiteY1" fmla="*/ 0 h 2716470"/>
              <a:gd name="connsiteX2" fmla="*/ 2716470 w 2716470"/>
              <a:gd name="connsiteY2" fmla="*/ 2716470 h 2716470"/>
              <a:gd name="connsiteX3" fmla="*/ 0 w 2716470"/>
              <a:gd name="connsiteY3" fmla="*/ 2716470 h 2716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6470" h="2716470">
                <a:moveTo>
                  <a:pt x="0" y="0"/>
                </a:moveTo>
                <a:lnTo>
                  <a:pt x="2716470" y="0"/>
                </a:lnTo>
                <a:lnTo>
                  <a:pt x="2716470" y="2716470"/>
                </a:lnTo>
                <a:lnTo>
                  <a:pt x="0" y="27164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028E7B4-9FB7-48F2-8AF9-5E6F15E2554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306291" y="3512225"/>
            <a:ext cx="2716470" cy="2716470"/>
          </a:xfrm>
          <a:custGeom>
            <a:avLst/>
            <a:gdLst>
              <a:gd name="connsiteX0" fmla="*/ 0 w 2716470"/>
              <a:gd name="connsiteY0" fmla="*/ 0 h 2716470"/>
              <a:gd name="connsiteX1" fmla="*/ 2716470 w 2716470"/>
              <a:gd name="connsiteY1" fmla="*/ 0 h 2716470"/>
              <a:gd name="connsiteX2" fmla="*/ 2716470 w 2716470"/>
              <a:gd name="connsiteY2" fmla="*/ 2716470 h 2716470"/>
              <a:gd name="connsiteX3" fmla="*/ 0 w 2716470"/>
              <a:gd name="connsiteY3" fmla="*/ 2716470 h 2716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6470" h="2716470">
                <a:moveTo>
                  <a:pt x="0" y="0"/>
                </a:moveTo>
                <a:lnTo>
                  <a:pt x="2716470" y="0"/>
                </a:lnTo>
                <a:lnTo>
                  <a:pt x="2716470" y="2716470"/>
                </a:lnTo>
                <a:lnTo>
                  <a:pt x="0" y="27164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FF7FFF2-AC09-4D0B-ADE2-FC06A5A130F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43345" y="3512226"/>
            <a:ext cx="2716470" cy="2716470"/>
          </a:xfrm>
          <a:custGeom>
            <a:avLst/>
            <a:gdLst>
              <a:gd name="connsiteX0" fmla="*/ 0 w 2716470"/>
              <a:gd name="connsiteY0" fmla="*/ 0 h 2716470"/>
              <a:gd name="connsiteX1" fmla="*/ 2716470 w 2716470"/>
              <a:gd name="connsiteY1" fmla="*/ 0 h 2716470"/>
              <a:gd name="connsiteX2" fmla="*/ 2716470 w 2716470"/>
              <a:gd name="connsiteY2" fmla="*/ 2716470 h 2716470"/>
              <a:gd name="connsiteX3" fmla="*/ 0 w 2716470"/>
              <a:gd name="connsiteY3" fmla="*/ 2716470 h 2716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6470" h="2716470">
                <a:moveTo>
                  <a:pt x="0" y="0"/>
                </a:moveTo>
                <a:lnTo>
                  <a:pt x="2716470" y="0"/>
                </a:lnTo>
                <a:lnTo>
                  <a:pt x="2716470" y="2716470"/>
                </a:lnTo>
                <a:lnTo>
                  <a:pt x="0" y="27164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946B33DC-F0A0-441A-ABA2-8F405D2058B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032185" y="629304"/>
            <a:ext cx="2716470" cy="2716470"/>
          </a:xfrm>
          <a:custGeom>
            <a:avLst/>
            <a:gdLst>
              <a:gd name="connsiteX0" fmla="*/ 0 w 2716470"/>
              <a:gd name="connsiteY0" fmla="*/ 0 h 2716470"/>
              <a:gd name="connsiteX1" fmla="*/ 2716470 w 2716470"/>
              <a:gd name="connsiteY1" fmla="*/ 0 h 2716470"/>
              <a:gd name="connsiteX2" fmla="*/ 2716470 w 2716470"/>
              <a:gd name="connsiteY2" fmla="*/ 2716470 h 2716470"/>
              <a:gd name="connsiteX3" fmla="*/ 0 w 2716470"/>
              <a:gd name="connsiteY3" fmla="*/ 2716470 h 2716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6470" h="2716470">
                <a:moveTo>
                  <a:pt x="0" y="0"/>
                </a:moveTo>
                <a:lnTo>
                  <a:pt x="2716470" y="0"/>
                </a:lnTo>
                <a:lnTo>
                  <a:pt x="2716470" y="2716470"/>
                </a:lnTo>
                <a:lnTo>
                  <a:pt x="0" y="27164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A9C554A-57E7-453B-8558-B866F10B921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69239" y="629305"/>
            <a:ext cx="2716470" cy="2716470"/>
          </a:xfrm>
          <a:custGeom>
            <a:avLst/>
            <a:gdLst>
              <a:gd name="connsiteX0" fmla="*/ 0 w 2716470"/>
              <a:gd name="connsiteY0" fmla="*/ 0 h 2716470"/>
              <a:gd name="connsiteX1" fmla="*/ 2716470 w 2716470"/>
              <a:gd name="connsiteY1" fmla="*/ 0 h 2716470"/>
              <a:gd name="connsiteX2" fmla="*/ 2716470 w 2716470"/>
              <a:gd name="connsiteY2" fmla="*/ 2716470 h 2716470"/>
              <a:gd name="connsiteX3" fmla="*/ 0 w 2716470"/>
              <a:gd name="connsiteY3" fmla="*/ 2716470 h 2716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6470" h="2716470">
                <a:moveTo>
                  <a:pt x="0" y="0"/>
                </a:moveTo>
                <a:lnTo>
                  <a:pt x="2716470" y="0"/>
                </a:lnTo>
                <a:lnTo>
                  <a:pt x="2716470" y="2716470"/>
                </a:lnTo>
                <a:lnTo>
                  <a:pt x="0" y="27164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9393991-3C24-42A2-9B4B-1BB10D5C47C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306292" y="629306"/>
            <a:ext cx="2716470" cy="2716470"/>
          </a:xfrm>
          <a:custGeom>
            <a:avLst/>
            <a:gdLst>
              <a:gd name="connsiteX0" fmla="*/ 0 w 2716470"/>
              <a:gd name="connsiteY0" fmla="*/ 0 h 2716470"/>
              <a:gd name="connsiteX1" fmla="*/ 2716470 w 2716470"/>
              <a:gd name="connsiteY1" fmla="*/ 0 h 2716470"/>
              <a:gd name="connsiteX2" fmla="*/ 2716470 w 2716470"/>
              <a:gd name="connsiteY2" fmla="*/ 2716470 h 2716470"/>
              <a:gd name="connsiteX3" fmla="*/ 0 w 2716470"/>
              <a:gd name="connsiteY3" fmla="*/ 2716470 h 2716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6470" h="2716470">
                <a:moveTo>
                  <a:pt x="0" y="0"/>
                </a:moveTo>
                <a:lnTo>
                  <a:pt x="2716470" y="0"/>
                </a:lnTo>
                <a:lnTo>
                  <a:pt x="2716470" y="2716470"/>
                </a:lnTo>
                <a:lnTo>
                  <a:pt x="0" y="27164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1DEB052-2A06-4585-A629-F5D23086AE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43346" y="629307"/>
            <a:ext cx="2716470" cy="2716470"/>
          </a:xfrm>
          <a:custGeom>
            <a:avLst/>
            <a:gdLst>
              <a:gd name="connsiteX0" fmla="*/ 0 w 2716470"/>
              <a:gd name="connsiteY0" fmla="*/ 0 h 2716470"/>
              <a:gd name="connsiteX1" fmla="*/ 2716470 w 2716470"/>
              <a:gd name="connsiteY1" fmla="*/ 0 h 2716470"/>
              <a:gd name="connsiteX2" fmla="*/ 2716470 w 2716470"/>
              <a:gd name="connsiteY2" fmla="*/ 2716470 h 2716470"/>
              <a:gd name="connsiteX3" fmla="*/ 0 w 2716470"/>
              <a:gd name="connsiteY3" fmla="*/ 2716470 h 2716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6470" h="2716470">
                <a:moveTo>
                  <a:pt x="0" y="0"/>
                </a:moveTo>
                <a:lnTo>
                  <a:pt x="2716470" y="0"/>
                </a:lnTo>
                <a:lnTo>
                  <a:pt x="2716470" y="2716470"/>
                </a:lnTo>
                <a:lnTo>
                  <a:pt x="0" y="27164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0123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76B81DC-F086-45EA-8BF0-60206EC885B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5007" y="758537"/>
            <a:ext cx="2366372" cy="5340927"/>
          </a:xfrm>
          <a:custGeom>
            <a:avLst/>
            <a:gdLst>
              <a:gd name="connsiteX0" fmla="*/ 0 w 2366372"/>
              <a:gd name="connsiteY0" fmla="*/ 0 h 5340927"/>
              <a:gd name="connsiteX1" fmla="*/ 2366372 w 2366372"/>
              <a:gd name="connsiteY1" fmla="*/ 0 h 5340927"/>
              <a:gd name="connsiteX2" fmla="*/ 2366372 w 2366372"/>
              <a:gd name="connsiteY2" fmla="*/ 5340927 h 5340927"/>
              <a:gd name="connsiteX3" fmla="*/ 0 w 2366372"/>
              <a:gd name="connsiteY3" fmla="*/ 5340927 h 5340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6372" h="5340927">
                <a:moveTo>
                  <a:pt x="0" y="0"/>
                </a:moveTo>
                <a:lnTo>
                  <a:pt x="2366372" y="0"/>
                </a:lnTo>
                <a:lnTo>
                  <a:pt x="2366372" y="5340927"/>
                </a:lnTo>
                <a:lnTo>
                  <a:pt x="0" y="534092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88B16EE-4BB1-496C-A4A2-674AC996915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911940" y="758537"/>
            <a:ext cx="2366372" cy="5340927"/>
          </a:xfrm>
          <a:custGeom>
            <a:avLst/>
            <a:gdLst>
              <a:gd name="connsiteX0" fmla="*/ 0 w 2366372"/>
              <a:gd name="connsiteY0" fmla="*/ 0 h 5340927"/>
              <a:gd name="connsiteX1" fmla="*/ 2366372 w 2366372"/>
              <a:gd name="connsiteY1" fmla="*/ 0 h 5340927"/>
              <a:gd name="connsiteX2" fmla="*/ 2366372 w 2366372"/>
              <a:gd name="connsiteY2" fmla="*/ 5340927 h 5340927"/>
              <a:gd name="connsiteX3" fmla="*/ 0 w 2366372"/>
              <a:gd name="connsiteY3" fmla="*/ 5340927 h 5340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6372" h="5340927">
                <a:moveTo>
                  <a:pt x="0" y="0"/>
                </a:moveTo>
                <a:lnTo>
                  <a:pt x="2366372" y="0"/>
                </a:lnTo>
                <a:lnTo>
                  <a:pt x="2366372" y="5340927"/>
                </a:lnTo>
                <a:lnTo>
                  <a:pt x="0" y="534092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CF032AE-FA25-4988-8CE5-771EC219A39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488873" y="758537"/>
            <a:ext cx="2366372" cy="5340927"/>
          </a:xfrm>
          <a:custGeom>
            <a:avLst/>
            <a:gdLst>
              <a:gd name="connsiteX0" fmla="*/ 0 w 2366372"/>
              <a:gd name="connsiteY0" fmla="*/ 0 h 5340927"/>
              <a:gd name="connsiteX1" fmla="*/ 2366372 w 2366372"/>
              <a:gd name="connsiteY1" fmla="*/ 0 h 5340927"/>
              <a:gd name="connsiteX2" fmla="*/ 2366372 w 2366372"/>
              <a:gd name="connsiteY2" fmla="*/ 5340927 h 5340927"/>
              <a:gd name="connsiteX3" fmla="*/ 0 w 2366372"/>
              <a:gd name="connsiteY3" fmla="*/ 5340927 h 5340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6372" h="5340927">
                <a:moveTo>
                  <a:pt x="0" y="0"/>
                </a:moveTo>
                <a:lnTo>
                  <a:pt x="2366372" y="0"/>
                </a:lnTo>
                <a:lnTo>
                  <a:pt x="2366372" y="5340927"/>
                </a:lnTo>
                <a:lnTo>
                  <a:pt x="0" y="534092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0967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4C169AA-A123-4E33-B7B3-CF5C6E19421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81890" y="3453839"/>
            <a:ext cx="2732215" cy="2732215"/>
          </a:xfrm>
          <a:custGeom>
            <a:avLst/>
            <a:gdLst>
              <a:gd name="connsiteX0" fmla="*/ 0 w 2732215"/>
              <a:gd name="connsiteY0" fmla="*/ 0 h 2732215"/>
              <a:gd name="connsiteX1" fmla="*/ 2732215 w 2732215"/>
              <a:gd name="connsiteY1" fmla="*/ 0 h 2732215"/>
              <a:gd name="connsiteX2" fmla="*/ 2732215 w 2732215"/>
              <a:gd name="connsiteY2" fmla="*/ 2732215 h 2732215"/>
              <a:gd name="connsiteX3" fmla="*/ 0 w 2732215"/>
              <a:gd name="connsiteY3" fmla="*/ 2732215 h 2732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2215" h="2732215">
                <a:moveTo>
                  <a:pt x="0" y="0"/>
                </a:moveTo>
                <a:lnTo>
                  <a:pt x="2732215" y="0"/>
                </a:lnTo>
                <a:lnTo>
                  <a:pt x="2732215" y="2732215"/>
                </a:lnTo>
                <a:lnTo>
                  <a:pt x="0" y="273221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5BCC518-AFB8-458A-A431-DBAEE761761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63785" y="3453839"/>
            <a:ext cx="2732215" cy="2732215"/>
          </a:xfrm>
          <a:custGeom>
            <a:avLst/>
            <a:gdLst>
              <a:gd name="connsiteX0" fmla="*/ 0 w 2732215"/>
              <a:gd name="connsiteY0" fmla="*/ 0 h 2732215"/>
              <a:gd name="connsiteX1" fmla="*/ 2732215 w 2732215"/>
              <a:gd name="connsiteY1" fmla="*/ 0 h 2732215"/>
              <a:gd name="connsiteX2" fmla="*/ 2732215 w 2732215"/>
              <a:gd name="connsiteY2" fmla="*/ 2732215 h 2732215"/>
              <a:gd name="connsiteX3" fmla="*/ 0 w 2732215"/>
              <a:gd name="connsiteY3" fmla="*/ 2732215 h 2732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2215" h="2732215">
                <a:moveTo>
                  <a:pt x="0" y="0"/>
                </a:moveTo>
                <a:lnTo>
                  <a:pt x="2732215" y="0"/>
                </a:lnTo>
                <a:lnTo>
                  <a:pt x="2732215" y="2732215"/>
                </a:lnTo>
                <a:lnTo>
                  <a:pt x="0" y="273221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C75DDE9-BA9C-4346-9832-06D17341DE5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363786" y="671946"/>
            <a:ext cx="2732215" cy="2732215"/>
          </a:xfrm>
          <a:custGeom>
            <a:avLst/>
            <a:gdLst>
              <a:gd name="connsiteX0" fmla="*/ 0 w 2732215"/>
              <a:gd name="connsiteY0" fmla="*/ 0 h 2732215"/>
              <a:gd name="connsiteX1" fmla="*/ 2732215 w 2732215"/>
              <a:gd name="connsiteY1" fmla="*/ 0 h 2732215"/>
              <a:gd name="connsiteX2" fmla="*/ 2732215 w 2732215"/>
              <a:gd name="connsiteY2" fmla="*/ 2732215 h 2732215"/>
              <a:gd name="connsiteX3" fmla="*/ 0 w 2732215"/>
              <a:gd name="connsiteY3" fmla="*/ 2732215 h 2732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2215" h="2732215">
                <a:moveTo>
                  <a:pt x="0" y="0"/>
                </a:moveTo>
                <a:lnTo>
                  <a:pt x="2732215" y="0"/>
                </a:lnTo>
                <a:lnTo>
                  <a:pt x="2732215" y="2732215"/>
                </a:lnTo>
                <a:lnTo>
                  <a:pt x="0" y="273221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9E7DB7-3AC9-4B76-90F6-E39AF2976C2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81892" y="671945"/>
            <a:ext cx="2732215" cy="2732215"/>
          </a:xfrm>
          <a:custGeom>
            <a:avLst/>
            <a:gdLst>
              <a:gd name="connsiteX0" fmla="*/ 0 w 2732215"/>
              <a:gd name="connsiteY0" fmla="*/ 0 h 2732215"/>
              <a:gd name="connsiteX1" fmla="*/ 2732215 w 2732215"/>
              <a:gd name="connsiteY1" fmla="*/ 0 h 2732215"/>
              <a:gd name="connsiteX2" fmla="*/ 2732215 w 2732215"/>
              <a:gd name="connsiteY2" fmla="*/ 2732215 h 2732215"/>
              <a:gd name="connsiteX3" fmla="*/ 0 w 2732215"/>
              <a:gd name="connsiteY3" fmla="*/ 2732215 h 2732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2215" h="2732215">
                <a:moveTo>
                  <a:pt x="0" y="0"/>
                </a:moveTo>
                <a:lnTo>
                  <a:pt x="2732215" y="0"/>
                </a:lnTo>
                <a:lnTo>
                  <a:pt x="2732215" y="2732215"/>
                </a:lnTo>
                <a:lnTo>
                  <a:pt x="0" y="273221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5890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F7E2859-F7E2-4709-AFC6-DDBCF4CEF24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65248" y="4536889"/>
            <a:ext cx="1859900" cy="1859900"/>
          </a:xfrm>
          <a:custGeom>
            <a:avLst/>
            <a:gdLst>
              <a:gd name="connsiteX0" fmla="*/ 0 w 1859900"/>
              <a:gd name="connsiteY0" fmla="*/ 0 h 1859900"/>
              <a:gd name="connsiteX1" fmla="*/ 1859900 w 1859900"/>
              <a:gd name="connsiteY1" fmla="*/ 0 h 1859900"/>
              <a:gd name="connsiteX2" fmla="*/ 1859900 w 1859900"/>
              <a:gd name="connsiteY2" fmla="*/ 1859900 h 1859900"/>
              <a:gd name="connsiteX3" fmla="*/ 0 w 1859900"/>
              <a:gd name="connsiteY3" fmla="*/ 1859900 h 185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9900" h="1859900">
                <a:moveTo>
                  <a:pt x="0" y="0"/>
                </a:moveTo>
                <a:lnTo>
                  <a:pt x="1859900" y="0"/>
                </a:lnTo>
                <a:lnTo>
                  <a:pt x="1859900" y="1859900"/>
                </a:lnTo>
                <a:lnTo>
                  <a:pt x="0" y="18599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B4599B9-9649-4FCD-9B97-44EF8887801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790377" y="4536889"/>
            <a:ext cx="1859900" cy="1859900"/>
          </a:xfrm>
          <a:custGeom>
            <a:avLst/>
            <a:gdLst>
              <a:gd name="connsiteX0" fmla="*/ 0 w 1859900"/>
              <a:gd name="connsiteY0" fmla="*/ 0 h 1859900"/>
              <a:gd name="connsiteX1" fmla="*/ 1859900 w 1859900"/>
              <a:gd name="connsiteY1" fmla="*/ 0 h 1859900"/>
              <a:gd name="connsiteX2" fmla="*/ 1859900 w 1859900"/>
              <a:gd name="connsiteY2" fmla="*/ 1859900 h 1859900"/>
              <a:gd name="connsiteX3" fmla="*/ 0 w 1859900"/>
              <a:gd name="connsiteY3" fmla="*/ 1859900 h 185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9900" h="1859900">
                <a:moveTo>
                  <a:pt x="0" y="0"/>
                </a:moveTo>
                <a:lnTo>
                  <a:pt x="1859900" y="0"/>
                </a:lnTo>
                <a:lnTo>
                  <a:pt x="1859900" y="1859900"/>
                </a:lnTo>
                <a:lnTo>
                  <a:pt x="0" y="18599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0B7F42D-3C8A-4A5C-9B4E-71F54B6C90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1722" y="461210"/>
            <a:ext cx="9083426" cy="3914685"/>
          </a:xfrm>
          <a:custGeom>
            <a:avLst/>
            <a:gdLst>
              <a:gd name="connsiteX0" fmla="*/ 0 w 9083426"/>
              <a:gd name="connsiteY0" fmla="*/ 0 h 3914685"/>
              <a:gd name="connsiteX1" fmla="*/ 9083426 w 9083426"/>
              <a:gd name="connsiteY1" fmla="*/ 0 h 3914685"/>
              <a:gd name="connsiteX2" fmla="*/ 9083426 w 9083426"/>
              <a:gd name="connsiteY2" fmla="*/ 3914685 h 3914685"/>
              <a:gd name="connsiteX3" fmla="*/ 0 w 9083426"/>
              <a:gd name="connsiteY3" fmla="*/ 3914685 h 3914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83426" h="3914685">
                <a:moveTo>
                  <a:pt x="0" y="0"/>
                </a:moveTo>
                <a:lnTo>
                  <a:pt x="9083426" y="0"/>
                </a:lnTo>
                <a:lnTo>
                  <a:pt x="9083426" y="3914685"/>
                </a:lnTo>
                <a:lnTo>
                  <a:pt x="0" y="391468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2790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4F9550F-82C2-455A-A604-F2C58D5BCC4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41945" y="2364883"/>
            <a:ext cx="2128234" cy="2128234"/>
          </a:xfrm>
          <a:custGeom>
            <a:avLst/>
            <a:gdLst>
              <a:gd name="connsiteX0" fmla="*/ 0 w 2128234"/>
              <a:gd name="connsiteY0" fmla="*/ 0 h 2128234"/>
              <a:gd name="connsiteX1" fmla="*/ 2128234 w 2128234"/>
              <a:gd name="connsiteY1" fmla="*/ 0 h 2128234"/>
              <a:gd name="connsiteX2" fmla="*/ 2128234 w 2128234"/>
              <a:gd name="connsiteY2" fmla="*/ 2128234 h 2128234"/>
              <a:gd name="connsiteX3" fmla="*/ 0 w 2128234"/>
              <a:gd name="connsiteY3" fmla="*/ 2128234 h 212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8234" h="2128234">
                <a:moveTo>
                  <a:pt x="0" y="0"/>
                </a:moveTo>
                <a:lnTo>
                  <a:pt x="2128234" y="0"/>
                </a:lnTo>
                <a:lnTo>
                  <a:pt x="2128234" y="2128234"/>
                </a:lnTo>
                <a:lnTo>
                  <a:pt x="0" y="212823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56CDE0C-5937-455E-8221-AC377906BE2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401903" y="2364883"/>
            <a:ext cx="2128234" cy="2128234"/>
          </a:xfrm>
          <a:custGeom>
            <a:avLst/>
            <a:gdLst>
              <a:gd name="connsiteX0" fmla="*/ 0 w 2128234"/>
              <a:gd name="connsiteY0" fmla="*/ 0 h 2128234"/>
              <a:gd name="connsiteX1" fmla="*/ 2128234 w 2128234"/>
              <a:gd name="connsiteY1" fmla="*/ 0 h 2128234"/>
              <a:gd name="connsiteX2" fmla="*/ 2128234 w 2128234"/>
              <a:gd name="connsiteY2" fmla="*/ 2128234 h 2128234"/>
              <a:gd name="connsiteX3" fmla="*/ 0 w 2128234"/>
              <a:gd name="connsiteY3" fmla="*/ 2128234 h 212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8234" h="2128234">
                <a:moveTo>
                  <a:pt x="0" y="0"/>
                </a:moveTo>
                <a:lnTo>
                  <a:pt x="2128234" y="0"/>
                </a:lnTo>
                <a:lnTo>
                  <a:pt x="2128234" y="2128234"/>
                </a:lnTo>
                <a:lnTo>
                  <a:pt x="0" y="212823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87D0FEB-86B4-4091-817E-28F218B436F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61862" y="2364883"/>
            <a:ext cx="2128234" cy="2128234"/>
          </a:xfrm>
          <a:custGeom>
            <a:avLst/>
            <a:gdLst>
              <a:gd name="connsiteX0" fmla="*/ 0 w 2128234"/>
              <a:gd name="connsiteY0" fmla="*/ 0 h 2128234"/>
              <a:gd name="connsiteX1" fmla="*/ 2128234 w 2128234"/>
              <a:gd name="connsiteY1" fmla="*/ 0 h 2128234"/>
              <a:gd name="connsiteX2" fmla="*/ 2128234 w 2128234"/>
              <a:gd name="connsiteY2" fmla="*/ 2128234 h 2128234"/>
              <a:gd name="connsiteX3" fmla="*/ 0 w 2128234"/>
              <a:gd name="connsiteY3" fmla="*/ 2128234 h 212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8234" h="2128234">
                <a:moveTo>
                  <a:pt x="0" y="0"/>
                </a:moveTo>
                <a:lnTo>
                  <a:pt x="2128234" y="0"/>
                </a:lnTo>
                <a:lnTo>
                  <a:pt x="2128234" y="2128234"/>
                </a:lnTo>
                <a:lnTo>
                  <a:pt x="0" y="212823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2D1BC52-671A-4847-877A-AFEA816730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1820" y="2364883"/>
            <a:ext cx="2128234" cy="2128234"/>
          </a:xfrm>
          <a:custGeom>
            <a:avLst/>
            <a:gdLst>
              <a:gd name="connsiteX0" fmla="*/ 0 w 2128234"/>
              <a:gd name="connsiteY0" fmla="*/ 0 h 2128234"/>
              <a:gd name="connsiteX1" fmla="*/ 2128234 w 2128234"/>
              <a:gd name="connsiteY1" fmla="*/ 0 h 2128234"/>
              <a:gd name="connsiteX2" fmla="*/ 2128234 w 2128234"/>
              <a:gd name="connsiteY2" fmla="*/ 2128234 h 2128234"/>
              <a:gd name="connsiteX3" fmla="*/ 0 w 2128234"/>
              <a:gd name="connsiteY3" fmla="*/ 2128234 h 212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8234" h="2128234">
                <a:moveTo>
                  <a:pt x="0" y="0"/>
                </a:moveTo>
                <a:lnTo>
                  <a:pt x="2128234" y="0"/>
                </a:lnTo>
                <a:lnTo>
                  <a:pt x="2128234" y="2128234"/>
                </a:lnTo>
                <a:lnTo>
                  <a:pt x="0" y="212823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5017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BCE45E1-C443-4EF7-BB7B-F8FCB7FB2A2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310404" y="2353613"/>
            <a:ext cx="1867436" cy="2150772"/>
          </a:xfrm>
          <a:custGeom>
            <a:avLst/>
            <a:gdLst>
              <a:gd name="connsiteX0" fmla="*/ 933718 w 1867436"/>
              <a:gd name="connsiteY0" fmla="*/ 0 h 2150772"/>
              <a:gd name="connsiteX1" fmla="*/ 1867436 w 1867436"/>
              <a:gd name="connsiteY1" fmla="*/ 453974 h 2150772"/>
              <a:gd name="connsiteX2" fmla="*/ 1867436 w 1867436"/>
              <a:gd name="connsiteY2" fmla="*/ 1696798 h 2150772"/>
              <a:gd name="connsiteX3" fmla="*/ 933718 w 1867436"/>
              <a:gd name="connsiteY3" fmla="*/ 2150772 h 2150772"/>
              <a:gd name="connsiteX4" fmla="*/ 0 w 1867436"/>
              <a:gd name="connsiteY4" fmla="*/ 1696798 h 2150772"/>
              <a:gd name="connsiteX5" fmla="*/ 0 w 1867436"/>
              <a:gd name="connsiteY5" fmla="*/ 453974 h 2150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7436" h="2150772">
                <a:moveTo>
                  <a:pt x="933718" y="0"/>
                </a:moveTo>
                <a:lnTo>
                  <a:pt x="1867436" y="453974"/>
                </a:lnTo>
                <a:lnTo>
                  <a:pt x="1867436" y="1696798"/>
                </a:lnTo>
                <a:lnTo>
                  <a:pt x="933718" y="2150772"/>
                </a:lnTo>
                <a:lnTo>
                  <a:pt x="0" y="1696798"/>
                </a:lnTo>
                <a:lnTo>
                  <a:pt x="0" y="45397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1651DA4-CB5C-4624-BECB-49D2AC7E6AF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544988" y="2353613"/>
            <a:ext cx="1867436" cy="2150772"/>
          </a:xfrm>
          <a:custGeom>
            <a:avLst/>
            <a:gdLst>
              <a:gd name="connsiteX0" fmla="*/ 933718 w 1867436"/>
              <a:gd name="connsiteY0" fmla="*/ 0 h 2150772"/>
              <a:gd name="connsiteX1" fmla="*/ 1867436 w 1867436"/>
              <a:gd name="connsiteY1" fmla="*/ 453974 h 2150772"/>
              <a:gd name="connsiteX2" fmla="*/ 1867436 w 1867436"/>
              <a:gd name="connsiteY2" fmla="*/ 1696798 h 2150772"/>
              <a:gd name="connsiteX3" fmla="*/ 933718 w 1867436"/>
              <a:gd name="connsiteY3" fmla="*/ 2150772 h 2150772"/>
              <a:gd name="connsiteX4" fmla="*/ 0 w 1867436"/>
              <a:gd name="connsiteY4" fmla="*/ 1696798 h 2150772"/>
              <a:gd name="connsiteX5" fmla="*/ 0 w 1867436"/>
              <a:gd name="connsiteY5" fmla="*/ 453974 h 2150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7436" h="2150772">
                <a:moveTo>
                  <a:pt x="933718" y="0"/>
                </a:moveTo>
                <a:lnTo>
                  <a:pt x="1867436" y="453974"/>
                </a:lnTo>
                <a:lnTo>
                  <a:pt x="1867436" y="1696798"/>
                </a:lnTo>
                <a:lnTo>
                  <a:pt x="933718" y="2150772"/>
                </a:lnTo>
                <a:lnTo>
                  <a:pt x="0" y="1696798"/>
                </a:lnTo>
                <a:lnTo>
                  <a:pt x="0" y="45397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FFAA062-81A5-4981-AE12-007F07B881F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779573" y="2353613"/>
            <a:ext cx="1867437" cy="2150772"/>
          </a:xfrm>
          <a:custGeom>
            <a:avLst/>
            <a:gdLst>
              <a:gd name="connsiteX0" fmla="*/ 933718 w 1867437"/>
              <a:gd name="connsiteY0" fmla="*/ 0 h 2150772"/>
              <a:gd name="connsiteX1" fmla="*/ 1867437 w 1867437"/>
              <a:gd name="connsiteY1" fmla="*/ 453974 h 2150772"/>
              <a:gd name="connsiteX2" fmla="*/ 1867437 w 1867437"/>
              <a:gd name="connsiteY2" fmla="*/ 1696798 h 2150772"/>
              <a:gd name="connsiteX3" fmla="*/ 933718 w 1867437"/>
              <a:gd name="connsiteY3" fmla="*/ 2150772 h 2150772"/>
              <a:gd name="connsiteX4" fmla="*/ 0 w 1867437"/>
              <a:gd name="connsiteY4" fmla="*/ 1696798 h 2150772"/>
              <a:gd name="connsiteX5" fmla="*/ 0 w 1867437"/>
              <a:gd name="connsiteY5" fmla="*/ 453974 h 2150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7437" h="2150772">
                <a:moveTo>
                  <a:pt x="933718" y="0"/>
                </a:moveTo>
                <a:lnTo>
                  <a:pt x="1867437" y="453974"/>
                </a:lnTo>
                <a:lnTo>
                  <a:pt x="1867437" y="1696798"/>
                </a:lnTo>
                <a:lnTo>
                  <a:pt x="933718" y="2150772"/>
                </a:lnTo>
                <a:lnTo>
                  <a:pt x="0" y="1696798"/>
                </a:lnTo>
                <a:lnTo>
                  <a:pt x="0" y="45397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43218C4-43B2-486B-A8B6-969A1B6E48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14157" y="2353614"/>
            <a:ext cx="1867437" cy="2150772"/>
          </a:xfrm>
          <a:custGeom>
            <a:avLst/>
            <a:gdLst>
              <a:gd name="connsiteX0" fmla="*/ 933718 w 1867437"/>
              <a:gd name="connsiteY0" fmla="*/ 0 h 2150772"/>
              <a:gd name="connsiteX1" fmla="*/ 1867437 w 1867437"/>
              <a:gd name="connsiteY1" fmla="*/ 453974 h 2150772"/>
              <a:gd name="connsiteX2" fmla="*/ 1867437 w 1867437"/>
              <a:gd name="connsiteY2" fmla="*/ 1696798 h 2150772"/>
              <a:gd name="connsiteX3" fmla="*/ 933718 w 1867437"/>
              <a:gd name="connsiteY3" fmla="*/ 2150772 h 2150772"/>
              <a:gd name="connsiteX4" fmla="*/ 0 w 1867437"/>
              <a:gd name="connsiteY4" fmla="*/ 1696798 h 2150772"/>
              <a:gd name="connsiteX5" fmla="*/ 0 w 1867437"/>
              <a:gd name="connsiteY5" fmla="*/ 453974 h 2150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7437" h="2150772">
                <a:moveTo>
                  <a:pt x="933718" y="0"/>
                </a:moveTo>
                <a:lnTo>
                  <a:pt x="1867437" y="453974"/>
                </a:lnTo>
                <a:lnTo>
                  <a:pt x="1867437" y="1696798"/>
                </a:lnTo>
                <a:lnTo>
                  <a:pt x="933718" y="2150772"/>
                </a:lnTo>
                <a:lnTo>
                  <a:pt x="0" y="1696798"/>
                </a:lnTo>
                <a:lnTo>
                  <a:pt x="0" y="45397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1856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343FB9C-8507-4880-B413-0766A96D837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19313" y="2392250"/>
            <a:ext cx="1893194" cy="1893194"/>
          </a:xfrm>
          <a:custGeom>
            <a:avLst/>
            <a:gdLst>
              <a:gd name="connsiteX0" fmla="*/ 946597 w 1893194"/>
              <a:gd name="connsiteY0" fmla="*/ 0 h 1893194"/>
              <a:gd name="connsiteX1" fmla="*/ 1893194 w 1893194"/>
              <a:gd name="connsiteY1" fmla="*/ 946597 h 1893194"/>
              <a:gd name="connsiteX2" fmla="*/ 946597 w 1893194"/>
              <a:gd name="connsiteY2" fmla="*/ 1893194 h 1893194"/>
              <a:gd name="connsiteX3" fmla="*/ 0 w 1893194"/>
              <a:gd name="connsiteY3" fmla="*/ 946597 h 1893194"/>
              <a:gd name="connsiteX4" fmla="*/ 946597 w 1893194"/>
              <a:gd name="connsiteY4" fmla="*/ 0 h 189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3194" h="1893194">
                <a:moveTo>
                  <a:pt x="946597" y="0"/>
                </a:moveTo>
                <a:cubicBezTo>
                  <a:pt x="1469388" y="0"/>
                  <a:pt x="1893194" y="423806"/>
                  <a:pt x="1893194" y="946597"/>
                </a:cubicBezTo>
                <a:cubicBezTo>
                  <a:pt x="1893194" y="1469388"/>
                  <a:pt x="1469388" y="1893194"/>
                  <a:pt x="946597" y="1893194"/>
                </a:cubicBezTo>
                <a:cubicBezTo>
                  <a:pt x="423806" y="1893194"/>
                  <a:pt x="0" y="1469388"/>
                  <a:pt x="0" y="946597"/>
                </a:cubicBezTo>
                <a:cubicBezTo>
                  <a:pt x="0" y="423806"/>
                  <a:pt x="423806" y="0"/>
                  <a:pt x="9465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EC8A6DF-296D-4B40-86D6-A7449FFF44F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472704" y="2392250"/>
            <a:ext cx="1893194" cy="1893194"/>
          </a:xfrm>
          <a:custGeom>
            <a:avLst/>
            <a:gdLst>
              <a:gd name="connsiteX0" fmla="*/ 946597 w 1893194"/>
              <a:gd name="connsiteY0" fmla="*/ 0 h 1893194"/>
              <a:gd name="connsiteX1" fmla="*/ 1893194 w 1893194"/>
              <a:gd name="connsiteY1" fmla="*/ 946597 h 1893194"/>
              <a:gd name="connsiteX2" fmla="*/ 946597 w 1893194"/>
              <a:gd name="connsiteY2" fmla="*/ 1893194 h 1893194"/>
              <a:gd name="connsiteX3" fmla="*/ 0 w 1893194"/>
              <a:gd name="connsiteY3" fmla="*/ 946597 h 1893194"/>
              <a:gd name="connsiteX4" fmla="*/ 946597 w 1893194"/>
              <a:gd name="connsiteY4" fmla="*/ 0 h 189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3194" h="1893194">
                <a:moveTo>
                  <a:pt x="946597" y="0"/>
                </a:moveTo>
                <a:cubicBezTo>
                  <a:pt x="1469388" y="0"/>
                  <a:pt x="1893194" y="423806"/>
                  <a:pt x="1893194" y="946597"/>
                </a:cubicBezTo>
                <a:cubicBezTo>
                  <a:pt x="1893194" y="1469388"/>
                  <a:pt x="1469388" y="1893194"/>
                  <a:pt x="946597" y="1893194"/>
                </a:cubicBezTo>
                <a:cubicBezTo>
                  <a:pt x="423806" y="1893194"/>
                  <a:pt x="0" y="1469388"/>
                  <a:pt x="0" y="946597"/>
                </a:cubicBezTo>
                <a:cubicBezTo>
                  <a:pt x="0" y="423806"/>
                  <a:pt x="423806" y="0"/>
                  <a:pt x="9465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B5BAE7C-5289-4E49-8177-ED50A03B573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26096" y="2392250"/>
            <a:ext cx="1893194" cy="1893194"/>
          </a:xfrm>
          <a:custGeom>
            <a:avLst/>
            <a:gdLst>
              <a:gd name="connsiteX0" fmla="*/ 946597 w 1893194"/>
              <a:gd name="connsiteY0" fmla="*/ 0 h 1893194"/>
              <a:gd name="connsiteX1" fmla="*/ 1893194 w 1893194"/>
              <a:gd name="connsiteY1" fmla="*/ 946597 h 1893194"/>
              <a:gd name="connsiteX2" fmla="*/ 946597 w 1893194"/>
              <a:gd name="connsiteY2" fmla="*/ 1893194 h 1893194"/>
              <a:gd name="connsiteX3" fmla="*/ 0 w 1893194"/>
              <a:gd name="connsiteY3" fmla="*/ 946597 h 1893194"/>
              <a:gd name="connsiteX4" fmla="*/ 946597 w 1893194"/>
              <a:gd name="connsiteY4" fmla="*/ 0 h 189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3194" h="1893194">
                <a:moveTo>
                  <a:pt x="946597" y="0"/>
                </a:moveTo>
                <a:cubicBezTo>
                  <a:pt x="1469388" y="0"/>
                  <a:pt x="1893194" y="423806"/>
                  <a:pt x="1893194" y="946597"/>
                </a:cubicBezTo>
                <a:cubicBezTo>
                  <a:pt x="1893194" y="1469388"/>
                  <a:pt x="1469388" y="1893194"/>
                  <a:pt x="946597" y="1893194"/>
                </a:cubicBezTo>
                <a:cubicBezTo>
                  <a:pt x="423806" y="1893194"/>
                  <a:pt x="0" y="1469388"/>
                  <a:pt x="0" y="946597"/>
                </a:cubicBezTo>
                <a:cubicBezTo>
                  <a:pt x="0" y="423806"/>
                  <a:pt x="423806" y="0"/>
                  <a:pt x="9465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CF5FDB4-7896-44DA-B978-B75FC7B2407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79488" y="2392250"/>
            <a:ext cx="1893194" cy="1893194"/>
          </a:xfrm>
          <a:custGeom>
            <a:avLst/>
            <a:gdLst>
              <a:gd name="connsiteX0" fmla="*/ 946597 w 1893194"/>
              <a:gd name="connsiteY0" fmla="*/ 0 h 1893194"/>
              <a:gd name="connsiteX1" fmla="*/ 1893194 w 1893194"/>
              <a:gd name="connsiteY1" fmla="*/ 946597 h 1893194"/>
              <a:gd name="connsiteX2" fmla="*/ 946597 w 1893194"/>
              <a:gd name="connsiteY2" fmla="*/ 1893194 h 1893194"/>
              <a:gd name="connsiteX3" fmla="*/ 0 w 1893194"/>
              <a:gd name="connsiteY3" fmla="*/ 946597 h 1893194"/>
              <a:gd name="connsiteX4" fmla="*/ 946597 w 1893194"/>
              <a:gd name="connsiteY4" fmla="*/ 0 h 189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3194" h="1893194">
                <a:moveTo>
                  <a:pt x="946597" y="0"/>
                </a:moveTo>
                <a:cubicBezTo>
                  <a:pt x="1469388" y="0"/>
                  <a:pt x="1893194" y="423806"/>
                  <a:pt x="1893194" y="946597"/>
                </a:cubicBezTo>
                <a:cubicBezTo>
                  <a:pt x="1893194" y="1469388"/>
                  <a:pt x="1469388" y="1893194"/>
                  <a:pt x="946597" y="1893194"/>
                </a:cubicBezTo>
                <a:cubicBezTo>
                  <a:pt x="423806" y="1893194"/>
                  <a:pt x="0" y="1469388"/>
                  <a:pt x="0" y="946597"/>
                </a:cubicBezTo>
                <a:cubicBezTo>
                  <a:pt x="0" y="423806"/>
                  <a:pt x="423806" y="0"/>
                  <a:pt x="9465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4963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5DC9CE8-B1A9-4F1F-8646-A92D1BA6B62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" y="0"/>
            <a:ext cx="5887815" cy="6858000"/>
          </a:xfrm>
          <a:custGeom>
            <a:avLst/>
            <a:gdLst>
              <a:gd name="connsiteX0" fmla="*/ 0 w 5887815"/>
              <a:gd name="connsiteY0" fmla="*/ 0 h 6858000"/>
              <a:gd name="connsiteX1" fmla="*/ 5887815 w 5887815"/>
              <a:gd name="connsiteY1" fmla="*/ 0 h 6858000"/>
              <a:gd name="connsiteX2" fmla="*/ 5887815 w 5887815"/>
              <a:gd name="connsiteY2" fmla="*/ 6858000 h 6858000"/>
              <a:gd name="connsiteX3" fmla="*/ 0 w 588781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7815" h="6858000">
                <a:moveTo>
                  <a:pt x="0" y="0"/>
                </a:moveTo>
                <a:lnTo>
                  <a:pt x="5887815" y="0"/>
                </a:lnTo>
                <a:lnTo>
                  <a:pt x="588781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706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7B19415-85DB-4450-9B37-5C7738675C0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83262" y="755650"/>
            <a:ext cx="5347663" cy="5346700"/>
          </a:xfrm>
          <a:custGeom>
            <a:avLst/>
            <a:gdLst>
              <a:gd name="connsiteX0" fmla="*/ 2673520 w 5347663"/>
              <a:gd name="connsiteY0" fmla="*/ 0 h 5346700"/>
              <a:gd name="connsiteX1" fmla="*/ 5347663 w 5347663"/>
              <a:gd name="connsiteY1" fmla="*/ 2673350 h 5346700"/>
              <a:gd name="connsiteX2" fmla="*/ 2673520 w 5347663"/>
              <a:gd name="connsiteY2" fmla="*/ 5346700 h 5346700"/>
              <a:gd name="connsiteX3" fmla="*/ 13182 w 5347663"/>
              <a:gd name="connsiteY3" fmla="*/ 2946685 h 5346700"/>
              <a:gd name="connsiteX4" fmla="*/ 0 w 5347663"/>
              <a:gd name="connsiteY4" fmla="*/ 2685705 h 5346700"/>
              <a:gd name="connsiteX5" fmla="*/ 0 w 5347663"/>
              <a:gd name="connsiteY5" fmla="*/ 2660996 h 5346700"/>
              <a:gd name="connsiteX6" fmla="*/ 13182 w 5347663"/>
              <a:gd name="connsiteY6" fmla="*/ 2400016 h 5346700"/>
              <a:gd name="connsiteX7" fmla="*/ 2673520 w 5347663"/>
              <a:gd name="connsiteY7" fmla="*/ 0 h 534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47663" h="5346700">
                <a:moveTo>
                  <a:pt x="2673520" y="0"/>
                </a:moveTo>
                <a:cubicBezTo>
                  <a:pt x="4150408" y="0"/>
                  <a:pt x="5347663" y="1196900"/>
                  <a:pt x="5347663" y="2673350"/>
                </a:cubicBezTo>
                <a:cubicBezTo>
                  <a:pt x="5347663" y="4149800"/>
                  <a:pt x="4150408" y="5346700"/>
                  <a:pt x="2673520" y="5346700"/>
                </a:cubicBezTo>
                <a:cubicBezTo>
                  <a:pt x="1288937" y="5346700"/>
                  <a:pt x="150125" y="4294737"/>
                  <a:pt x="13182" y="2946685"/>
                </a:cubicBezTo>
                <a:lnTo>
                  <a:pt x="0" y="2685705"/>
                </a:lnTo>
                <a:lnTo>
                  <a:pt x="0" y="2660996"/>
                </a:lnTo>
                <a:lnTo>
                  <a:pt x="13182" y="2400016"/>
                </a:lnTo>
                <a:cubicBezTo>
                  <a:pt x="150125" y="1051963"/>
                  <a:pt x="1288937" y="0"/>
                  <a:pt x="26735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1925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44339FF-913C-493F-9834-21E6D21687D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575959" y="2325900"/>
            <a:ext cx="2283225" cy="2629645"/>
          </a:xfrm>
          <a:custGeom>
            <a:avLst/>
            <a:gdLst>
              <a:gd name="connsiteX0" fmla="*/ 1141612 w 2283225"/>
              <a:gd name="connsiteY0" fmla="*/ 0 h 2629645"/>
              <a:gd name="connsiteX1" fmla="*/ 2283225 w 2283225"/>
              <a:gd name="connsiteY1" fmla="*/ 555052 h 2629645"/>
              <a:gd name="connsiteX2" fmla="*/ 2283225 w 2283225"/>
              <a:gd name="connsiteY2" fmla="*/ 2074593 h 2629645"/>
              <a:gd name="connsiteX3" fmla="*/ 1141612 w 2283225"/>
              <a:gd name="connsiteY3" fmla="*/ 2629645 h 2629645"/>
              <a:gd name="connsiteX4" fmla="*/ 0 w 2283225"/>
              <a:gd name="connsiteY4" fmla="*/ 2074593 h 2629645"/>
              <a:gd name="connsiteX5" fmla="*/ 0 w 2283225"/>
              <a:gd name="connsiteY5" fmla="*/ 555052 h 262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3225" h="2629645">
                <a:moveTo>
                  <a:pt x="1141612" y="0"/>
                </a:moveTo>
                <a:lnTo>
                  <a:pt x="2283225" y="555052"/>
                </a:lnTo>
                <a:lnTo>
                  <a:pt x="2283225" y="2074593"/>
                </a:lnTo>
                <a:lnTo>
                  <a:pt x="1141612" y="2629645"/>
                </a:lnTo>
                <a:lnTo>
                  <a:pt x="0" y="2074593"/>
                </a:lnTo>
                <a:lnTo>
                  <a:pt x="0" y="55505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99B702A-F525-4F0C-B820-25AE259D69F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954385" y="2325900"/>
            <a:ext cx="2283225" cy="2629645"/>
          </a:xfrm>
          <a:custGeom>
            <a:avLst/>
            <a:gdLst>
              <a:gd name="connsiteX0" fmla="*/ 1141612 w 2283225"/>
              <a:gd name="connsiteY0" fmla="*/ 0 h 2629645"/>
              <a:gd name="connsiteX1" fmla="*/ 2283225 w 2283225"/>
              <a:gd name="connsiteY1" fmla="*/ 555052 h 2629645"/>
              <a:gd name="connsiteX2" fmla="*/ 2283225 w 2283225"/>
              <a:gd name="connsiteY2" fmla="*/ 2074593 h 2629645"/>
              <a:gd name="connsiteX3" fmla="*/ 1141612 w 2283225"/>
              <a:gd name="connsiteY3" fmla="*/ 2629645 h 2629645"/>
              <a:gd name="connsiteX4" fmla="*/ 0 w 2283225"/>
              <a:gd name="connsiteY4" fmla="*/ 2074593 h 2629645"/>
              <a:gd name="connsiteX5" fmla="*/ 0 w 2283225"/>
              <a:gd name="connsiteY5" fmla="*/ 555052 h 262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3225" h="2629645">
                <a:moveTo>
                  <a:pt x="1141612" y="0"/>
                </a:moveTo>
                <a:lnTo>
                  <a:pt x="2283225" y="555052"/>
                </a:lnTo>
                <a:lnTo>
                  <a:pt x="2283225" y="2074593"/>
                </a:lnTo>
                <a:lnTo>
                  <a:pt x="1141612" y="2629645"/>
                </a:lnTo>
                <a:lnTo>
                  <a:pt x="0" y="2074593"/>
                </a:lnTo>
                <a:lnTo>
                  <a:pt x="0" y="55505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39EB6E9-59B4-48BE-B8B5-4B7805D6A12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332811" y="2325900"/>
            <a:ext cx="2283225" cy="2629645"/>
          </a:xfrm>
          <a:custGeom>
            <a:avLst/>
            <a:gdLst>
              <a:gd name="connsiteX0" fmla="*/ 1141612 w 2283225"/>
              <a:gd name="connsiteY0" fmla="*/ 0 h 2629645"/>
              <a:gd name="connsiteX1" fmla="*/ 2283225 w 2283225"/>
              <a:gd name="connsiteY1" fmla="*/ 555052 h 2629645"/>
              <a:gd name="connsiteX2" fmla="*/ 2283225 w 2283225"/>
              <a:gd name="connsiteY2" fmla="*/ 2074593 h 2629645"/>
              <a:gd name="connsiteX3" fmla="*/ 1141612 w 2283225"/>
              <a:gd name="connsiteY3" fmla="*/ 2629645 h 2629645"/>
              <a:gd name="connsiteX4" fmla="*/ 0 w 2283225"/>
              <a:gd name="connsiteY4" fmla="*/ 2074593 h 2629645"/>
              <a:gd name="connsiteX5" fmla="*/ 0 w 2283225"/>
              <a:gd name="connsiteY5" fmla="*/ 555052 h 262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3225" h="2629645">
                <a:moveTo>
                  <a:pt x="1141612" y="0"/>
                </a:moveTo>
                <a:lnTo>
                  <a:pt x="2283225" y="555052"/>
                </a:lnTo>
                <a:lnTo>
                  <a:pt x="2283225" y="2074593"/>
                </a:lnTo>
                <a:lnTo>
                  <a:pt x="1141612" y="2629645"/>
                </a:lnTo>
                <a:lnTo>
                  <a:pt x="0" y="2074593"/>
                </a:lnTo>
                <a:lnTo>
                  <a:pt x="0" y="55505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8029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8A4D75B8-1081-4F80-BF6C-1E6E6FF91E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5439" y="1030930"/>
            <a:ext cx="10461121" cy="2979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i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Your Short Text In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3B72B62-70F8-4ABE-8C75-08303E4546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5438" y="540223"/>
            <a:ext cx="10461123" cy="4953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lang="en-US" dirty="0">
                <a:latin typeface="Montserrat Black" panose="00000A00000000000000" pitchFamily="2" charset="0"/>
              </a:defRPr>
            </a:lvl1pPr>
          </a:lstStyle>
          <a:p>
            <a:pPr lvl="0"/>
            <a:r>
              <a:rPr lang="en-US" dirty="0"/>
              <a:t>Insert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60926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/>
          <a:lstStyle/>
          <a:p>
            <a:fld id="{D40D312E-5652-4EF1-AAA7-F3C11FFDA7AB}" type="datetime1">
              <a:rPr lang="en-US" smtClean="0"/>
              <a:t>4/23/23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Module 2- Provider Registration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/>
          <a:lstStyle/>
          <a:p>
            <a:fld id="{A1740BB8-AC55-4B3D-8DB5-1DC59EBEB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83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/>
          <a:lstStyle/>
          <a:p>
            <a:fld id="{45D2A37B-E659-48D3-91AC-0E250C16BAED}" type="datetime1">
              <a:rPr lang="en-US" smtClean="0"/>
              <a:t>4/23/23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Module 2- Provider Registration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/>
          <a:lstStyle/>
          <a:p>
            <a:fld id="{A1740BB8-AC55-4B3D-8DB5-1DC59EBEB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45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5991161-8762-4E3D-8589-CE61F2F2F6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801979"/>
          </a:xfrm>
          <a:custGeom>
            <a:avLst/>
            <a:gdLst>
              <a:gd name="connsiteX0" fmla="*/ 0 w 12192000"/>
              <a:gd name="connsiteY0" fmla="*/ 0 h 3801979"/>
              <a:gd name="connsiteX1" fmla="*/ 12192000 w 12192000"/>
              <a:gd name="connsiteY1" fmla="*/ 0 h 3801979"/>
              <a:gd name="connsiteX2" fmla="*/ 12192000 w 12192000"/>
              <a:gd name="connsiteY2" fmla="*/ 3801979 h 3801979"/>
              <a:gd name="connsiteX3" fmla="*/ 0 w 12192000"/>
              <a:gd name="connsiteY3" fmla="*/ 3801979 h 380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801979">
                <a:moveTo>
                  <a:pt x="0" y="0"/>
                </a:moveTo>
                <a:lnTo>
                  <a:pt x="12192000" y="0"/>
                </a:lnTo>
                <a:lnTo>
                  <a:pt x="12192000" y="3801979"/>
                </a:lnTo>
                <a:lnTo>
                  <a:pt x="0" y="380197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6731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70818B5-37F2-4BB0-B709-5442C35A70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16363" y="807301"/>
            <a:ext cx="3230916" cy="5243398"/>
          </a:xfrm>
          <a:custGeom>
            <a:avLst/>
            <a:gdLst>
              <a:gd name="connsiteX0" fmla="*/ 0 w 3230916"/>
              <a:gd name="connsiteY0" fmla="*/ 0 h 5243398"/>
              <a:gd name="connsiteX1" fmla="*/ 3230916 w 3230916"/>
              <a:gd name="connsiteY1" fmla="*/ 0 h 5243398"/>
              <a:gd name="connsiteX2" fmla="*/ 3230916 w 3230916"/>
              <a:gd name="connsiteY2" fmla="*/ 5243398 h 5243398"/>
              <a:gd name="connsiteX3" fmla="*/ 0 w 3230916"/>
              <a:gd name="connsiteY3" fmla="*/ 5243398 h 524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0916" h="5243398">
                <a:moveTo>
                  <a:pt x="0" y="0"/>
                </a:moveTo>
                <a:lnTo>
                  <a:pt x="3230916" y="0"/>
                </a:lnTo>
                <a:lnTo>
                  <a:pt x="3230916" y="5243398"/>
                </a:lnTo>
                <a:lnTo>
                  <a:pt x="0" y="524339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BFB339A-3122-407A-A876-8C4E2D8B47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09595" y="807301"/>
            <a:ext cx="3230916" cy="5243398"/>
          </a:xfrm>
          <a:custGeom>
            <a:avLst/>
            <a:gdLst>
              <a:gd name="connsiteX0" fmla="*/ 0 w 3230916"/>
              <a:gd name="connsiteY0" fmla="*/ 0 h 5243398"/>
              <a:gd name="connsiteX1" fmla="*/ 3230916 w 3230916"/>
              <a:gd name="connsiteY1" fmla="*/ 0 h 5243398"/>
              <a:gd name="connsiteX2" fmla="*/ 3230916 w 3230916"/>
              <a:gd name="connsiteY2" fmla="*/ 5243398 h 5243398"/>
              <a:gd name="connsiteX3" fmla="*/ 0 w 3230916"/>
              <a:gd name="connsiteY3" fmla="*/ 5243398 h 524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0916" h="5243398">
                <a:moveTo>
                  <a:pt x="0" y="0"/>
                </a:moveTo>
                <a:lnTo>
                  <a:pt x="3230916" y="0"/>
                </a:lnTo>
                <a:lnTo>
                  <a:pt x="3230916" y="5243398"/>
                </a:lnTo>
                <a:lnTo>
                  <a:pt x="0" y="524339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8710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EDF5294-FBC9-4DBF-8866-D072175FB8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3609473" cy="6858000"/>
          </a:xfrm>
          <a:custGeom>
            <a:avLst/>
            <a:gdLst>
              <a:gd name="connsiteX0" fmla="*/ 0 w 3609473"/>
              <a:gd name="connsiteY0" fmla="*/ 0 h 6858000"/>
              <a:gd name="connsiteX1" fmla="*/ 3609473 w 3609473"/>
              <a:gd name="connsiteY1" fmla="*/ 0 h 6858000"/>
              <a:gd name="connsiteX2" fmla="*/ 3609473 w 3609473"/>
              <a:gd name="connsiteY2" fmla="*/ 6858000 h 6858000"/>
              <a:gd name="connsiteX3" fmla="*/ 0 w 36094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9473" h="6858000">
                <a:moveTo>
                  <a:pt x="0" y="0"/>
                </a:moveTo>
                <a:lnTo>
                  <a:pt x="3609473" y="0"/>
                </a:lnTo>
                <a:lnTo>
                  <a:pt x="360947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44E5015-002E-4ABD-80DC-B8B4C68EFC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09473" y="0"/>
            <a:ext cx="3609473" cy="6858000"/>
          </a:xfrm>
          <a:custGeom>
            <a:avLst/>
            <a:gdLst>
              <a:gd name="connsiteX0" fmla="*/ 0 w 3609473"/>
              <a:gd name="connsiteY0" fmla="*/ 0 h 6858000"/>
              <a:gd name="connsiteX1" fmla="*/ 3609473 w 3609473"/>
              <a:gd name="connsiteY1" fmla="*/ 0 h 6858000"/>
              <a:gd name="connsiteX2" fmla="*/ 3609473 w 3609473"/>
              <a:gd name="connsiteY2" fmla="*/ 6858000 h 6858000"/>
              <a:gd name="connsiteX3" fmla="*/ 0 w 36094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9473" h="6858000">
                <a:moveTo>
                  <a:pt x="0" y="0"/>
                </a:moveTo>
                <a:lnTo>
                  <a:pt x="3609473" y="0"/>
                </a:lnTo>
                <a:lnTo>
                  <a:pt x="360947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3082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70FB6B8-21B8-4FC0-BD4C-9C68F235E43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1"/>
            <a:ext cx="2969696" cy="2566737"/>
          </a:xfrm>
          <a:custGeom>
            <a:avLst/>
            <a:gdLst>
              <a:gd name="connsiteX0" fmla="*/ 0 w 2969696"/>
              <a:gd name="connsiteY0" fmla="*/ 0 h 2566737"/>
              <a:gd name="connsiteX1" fmla="*/ 2969696 w 2969696"/>
              <a:gd name="connsiteY1" fmla="*/ 0 h 2566737"/>
              <a:gd name="connsiteX2" fmla="*/ 2969696 w 2969696"/>
              <a:gd name="connsiteY2" fmla="*/ 2566737 h 2566737"/>
              <a:gd name="connsiteX3" fmla="*/ 0 w 2969696"/>
              <a:gd name="connsiteY3" fmla="*/ 2566737 h 256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9696" h="2566737">
                <a:moveTo>
                  <a:pt x="0" y="0"/>
                </a:moveTo>
                <a:lnTo>
                  <a:pt x="2969696" y="0"/>
                </a:lnTo>
                <a:lnTo>
                  <a:pt x="2969696" y="2566737"/>
                </a:lnTo>
                <a:lnTo>
                  <a:pt x="0" y="256673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FF8F7FD-98A0-4E66-9325-0A95261E57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74101" y="1"/>
            <a:ext cx="2969697" cy="2566737"/>
          </a:xfrm>
          <a:custGeom>
            <a:avLst/>
            <a:gdLst>
              <a:gd name="connsiteX0" fmla="*/ 0 w 2969697"/>
              <a:gd name="connsiteY0" fmla="*/ 0 h 2566737"/>
              <a:gd name="connsiteX1" fmla="*/ 2969697 w 2969697"/>
              <a:gd name="connsiteY1" fmla="*/ 0 h 2566737"/>
              <a:gd name="connsiteX2" fmla="*/ 2969697 w 2969697"/>
              <a:gd name="connsiteY2" fmla="*/ 2566737 h 2566737"/>
              <a:gd name="connsiteX3" fmla="*/ 0 w 2969697"/>
              <a:gd name="connsiteY3" fmla="*/ 2566737 h 256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9697" h="2566737">
                <a:moveTo>
                  <a:pt x="0" y="0"/>
                </a:moveTo>
                <a:lnTo>
                  <a:pt x="2969697" y="0"/>
                </a:lnTo>
                <a:lnTo>
                  <a:pt x="2969697" y="2566737"/>
                </a:lnTo>
                <a:lnTo>
                  <a:pt x="0" y="256673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32050E2-64A3-4602-8F36-A6F88B58D0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8203" y="0"/>
            <a:ext cx="2969696" cy="2566737"/>
          </a:xfrm>
          <a:custGeom>
            <a:avLst/>
            <a:gdLst>
              <a:gd name="connsiteX0" fmla="*/ 0 w 2969696"/>
              <a:gd name="connsiteY0" fmla="*/ 0 h 2566737"/>
              <a:gd name="connsiteX1" fmla="*/ 2969696 w 2969696"/>
              <a:gd name="connsiteY1" fmla="*/ 0 h 2566737"/>
              <a:gd name="connsiteX2" fmla="*/ 2969696 w 2969696"/>
              <a:gd name="connsiteY2" fmla="*/ 2566737 h 2566737"/>
              <a:gd name="connsiteX3" fmla="*/ 0 w 2969696"/>
              <a:gd name="connsiteY3" fmla="*/ 2566737 h 256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9696" h="2566737">
                <a:moveTo>
                  <a:pt x="0" y="0"/>
                </a:moveTo>
                <a:lnTo>
                  <a:pt x="2969696" y="0"/>
                </a:lnTo>
                <a:lnTo>
                  <a:pt x="2969696" y="2566737"/>
                </a:lnTo>
                <a:lnTo>
                  <a:pt x="0" y="256673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922F183-720F-4B68-92A0-037A24179F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2303" y="0"/>
            <a:ext cx="2969697" cy="2566737"/>
          </a:xfrm>
          <a:custGeom>
            <a:avLst/>
            <a:gdLst>
              <a:gd name="connsiteX0" fmla="*/ 0 w 2969697"/>
              <a:gd name="connsiteY0" fmla="*/ 0 h 2566737"/>
              <a:gd name="connsiteX1" fmla="*/ 2969697 w 2969697"/>
              <a:gd name="connsiteY1" fmla="*/ 0 h 2566737"/>
              <a:gd name="connsiteX2" fmla="*/ 2969697 w 2969697"/>
              <a:gd name="connsiteY2" fmla="*/ 2566737 h 2566737"/>
              <a:gd name="connsiteX3" fmla="*/ 0 w 2969697"/>
              <a:gd name="connsiteY3" fmla="*/ 2566737 h 256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9697" h="2566737">
                <a:moveTo>
                  <a:pt x="0" y="0"/>
                </a:moveTo>
                <a:lnTo>
                  <a:pt x="2969697" y="0"/>
                </a:lnTo>
                <a:lnTo>
                  <a:pt x="2969697" y="2566737"/>
                </a:lnTo>
                <a:lnTo>
                  <a:pt x="0" y="256673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6B0D142A-0AD8-4D7B-8D4F-F57A045159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48203" y="2687052"/>
            <a:ext cx="2969696" cy="2566737"/>
          </a:xfrm>
          <a:custGeom>
            <a:avLst/>
            <a:gdLst>
              <a:gd name="connsiteX0" fmla="*/ 0 w 2969696"/>
              <a:gd name="connsiteY0" fmla="*/ 0 h 2566737"/>
              <a:gd name="connsiteX1" fmla="*/ 2969696 w 2969696"/>
              <a:gd name="connsiteY1" fmla="*/ 0 h 2566737"/>
              <a:gd name="connsiteX2" fmla="*/ 2969696 w 2969696"/>
              <a:gd name="connsiteY2" fmla="*/ 2566737 h 2566737"/>
              <a:gd name="connsiteX3" fmla="*/ 0 w 2969696"/>
              <a:gd name="connsiteY3" fmla="*/ 2566737 h 256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9696" h="2566737">
                <a:moveTo>
                  <a:pt x="0" y="0"/>
                </a:moveTo>
                <a:lnTo>
                  <a:pt x="2969696" y="0"/>
                </a:lnTo>
                <a:lnTo>
                  <a:pt x="2969696" y="2566737"/>
                </a:lnTo>
                <a:lnTo>
                  <a:pt x="0" y="256673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7C254B7B-CE44-42EE-8CB3-B43392ABFCC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22303" y="2687052"/>
            <a:ext cx="2969697" cy="2566737"/>
          </a:xfrm>
          <a:custGeom>
            <a:avLst/>
            <a:gdLst>
              <a:gd name="connsiteX0" fmla="*/ 0 w 2969697"/>
              <a:gd name="connsiteY0" fmla="*/ 0 h 2566737"/>
              <a:gd name="connsiteX1" fmla="*/ 2969697 w 2969697"/>
              <a:gd name="connsiteY1" fmla="*/ 0 h 2566737"/>
              <a:gd name="connsiteX2" fmla="*/ 2969697 w 2969697"/>
              <a:gd name="connsiteY2" fmla="*/ 2566737 h 2566737"/>
              <a:gd name="connsiteX3" fmla="*/ 0 w 2969697"/>
              <a:gd name="connsiteY3" fmla="*/ 2566737 h 256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9697" h="2566737">
                <a:moveTo>
                  <a:pt x="0" y="0"/>
                </a:moveTo>
                <a:lnTo>
                  <a:pt x="2969697" y="0"/>
                </a:lnTo>
                <a:lnTo>
                  <a:pt x="2969697" y="2566737"/>
                </a:lnTo>
                <a:lnTo>
                  <a:pt x="0" y="256673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D456DCE-2B9E-4E42-A775-97CEF75C17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2687052"/>
            <a:ext cx="2969696" cy="2566737"/>
          </a:xfrm>
          <a:custGeom>
            <a:avLst/>
            <a:gdLst>
              <a:gd name="connsiteX0" fmla="*/ 0 w 2969696"/>
              <a:gd name="connsiteY0" fmla="*/ 0 h 2566737"/>
              <a:gd name="connsiteX1" fmla="*/ 2969696 w 2969696"/>
              <a:gd name="connsiteY1" fmla="*/ 0 h 2566737"/>
              <a:gd name="connsiteX2" fmla="*/ 2969696 w 2969696"/>
              <a:gd name="connsiteY2" fmla="*/ 2566737 h 2566737"/>
              <a:gd name="connsiteX3" fmla="*/ 0 w 2969696"/>
              <a:gd name="connsiteY3" fmla="*/ 2566737 h 256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9696" h="2566737">
                <a:moveTo>
                  <a:pt x="0" y="0"/>
                </a:moveTo>
                <a:lnTo>
                  <a:pt x="2969696" y="0"/>
                </a:lnTo>
                <a:lnTo>
                  <a:pt x="2969696" y="2566737"/>
                </a:lnTo>
                <a:lnTo>
                  <a:pt x="0" y="256673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C95F7A2-EB50-43D0-94E7-EAC8DD08281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74100" y="2687052"/>
            <a:ext cx="2969697" cy="2566737"/>
          </a:xfrm>
          <a:custGeom>
            <a:avLst/>
            <a:gdLst>
              <a:gd name="connsiteX0" fmla="*/ 0 w 2969697"/>
              <a:gd name="connsiteY0" fmla="*/ 0 h 2566737"/>
              <a:gd name="connsiteX1" fmla="*/ 2969697 w 2969697"/>
              <a:gd name="connsiteY1" fmla="*/ 0 h 2566737"/>
              <a:gd name="connsiteX2" fmla="*/ 2969697 w 2969697"/>
              <a:gd name="connsiteY2" fmla="*/ 2566737 h 2566737"/>
              <a:gd name="connsiteX3" fmla="*/ 0 w 2969697"/>
              <a:gd name="connsiteY3" fmla="*/ 2566737 h 256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9697" h="2566737">
                <a:moveTo>
                  <a:pt x="0" y="0"/>
                </a:moveTo>
                <a:lnTo>
                  <a:pt x="2969697" y="0"/>
                </a:lnTo>
                <a:lnTo>
                  <a:pt x="2969697" y="2566737"/>
                </a:lnTo>
                <a:lnTo>
                  <a:pt x="0" y="256673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0973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980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5" Type="http://schemas.openxmlformats.org/officeDocument/2006/relationships/image" Target="../media/image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g"/><Relationship Id="rId7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jpeg"/><Relationship Id="rId10" Type="http://schemas.openxmlformats.org/officeDocument/2006/relationships/image" Target="../media/image25.png"/><Relationship Id="rId4" Type="http://schemas.openxmlformats.org/officeDocument/2006/relationships/image" Target="../media/image20.jpeg"/><Relationship Id="rId9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8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11723" t="30175" r="10000" b="40351"/>
          <a:stretch/>
        </p:blipFill>
        <p:spPr>
          <a:xfrm flipV="1">
            <a:off x="0" y="2"/>
            <a:ext cx="12182472" cy="17325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3513"/>
          <a:stretch/>
        </p:blipFill>
        <p:spPr>
          <a:xfrm rot="5400000">
            <a:off x="4370556" y="-948257"/>
            <a:ext cx="3431833" cy="121920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74"/>
          <a:stretch/>
        </p:blipFill>
        <p:spPr>
          <a:xfrm>
            <a:off x="5189433" y="3378968"/>
            <a:ext cx="4602712" cy="3259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65"/>
          <a:stretch/>
        </p:blipFill>
        <p:spPr>
          <a:xfrm rot="21019106">
            <a:off x="258963" y="3847395"/>
            <a:ext cx="5152724" cy="2486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431573-F5DB-4864-AEF7-C5C7BEB80CD2}"/>
              </a:ext>
            </a:extLst>
          </p:cNvPr>
          <p:cNvSpPr/>
          <p:nvPr/>
        </p:nvSpPr>
        <p:spPr>
          <a:xfrm>
            <a:off x="212895" y="1923604"/>
            <a:ext cx="11575451" cy="1768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hy" sz="3600" b="1" dirty="0"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Այցելությունների էլեկտրոնային ստուգման (EVV) վերաբերյալ թրեյնինգ, որը ձեզ է տրամադրվել </a:t>
            </a:r>
            <a:r>
              <a:rPr lang="en-ID" sz="3600" b="1" dirty="0"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SEIU 2015</a:t>
            </a:r>
            <a:r>
              <a:rPr lang="hy-AM" sz="3600" b="1" dirty="0"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-ի անդամավճար վճարող անդամների կողմից</a:t>
            </a:r>
            <a:endParaRPr lang="hy" sz="3600" b="1" dirty="0">
              <a:latin typeface="Calibri" panose="020F0502020204030204" pitchFamily="34" charset="0"/>
              <a:ea typeface="Lato Medium" panose="020F0502020204030203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85000"/>
              </a:lnSpc>
            </a:pPr>
            <a:endParaRPr lang="en-ID" sz="2000" dirty="0">
              <a:latin typeface="Calibri" panose="020F0502020204030204" pitchFamily="34" charset="0"/>
              <a:ea typeface="Lato Medium" panose="020F0502020204030203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78274" y="6348697"/>
            <a:ext cx="1765663" cy="4168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9431573-F5DB-4864-AEF7-C5C7BEB80CD2}"/>
              </a:ext>
            </a:extLst>
          </p:cNvPr>
          <p:cNvSpPr/>
          <p:nvPr/>
        </p:nvSpPr>
        <p:spPr>
          <a:xfrm>
            <a:off x="222421" y="0"/>
            <a:ext cx="12192000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hy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Բարի՛ գալուստ տուն</a:t>
            </a:r>
          </a:p>
          <a:p>
            <a:pPr algn="ctr">
              <a:lnSpc>
                <a:spcPct val="85000"/>
              </a:lnSpc>
            </a:pPr>
            <a:endParaRPr lang="en-ID" sz="4000" dirty="0">
              <a:latin typeface="Calibri" panose="020F0502020204030204" pitchFamily="34" charset="0"/>
              <a:ea typeface="Lato Medium" panose="020F0502020204030203" pitchFamily="34" charset="0"/>
              <a:cs typeface="Calibri" panose="020F0502020204030204" pitchFamily="34" charset="0"/>
            </a:endParaRPr>
          </a:p>
          <a:p>
            <a:pPr>
              <a:lnSpc>
                <a:spcPct val="85000"/>
              </a:lnSpc>
            </a:pPr>
            <a:r>
              <a:rPr lang="hy" sz="4000" dirty="0"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 </a:t>
            </a:r>
            <a:endParaRPr lang="en-ID" sz="4000" b="1" dirty="0">
              <a:latin typeface="Calibri" panose="020F0502020204030204" pitchFamily="34" charset="0"/>
              <a:ea typeface="Lato Medium" panose="020F0502020204030203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06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2">
            <a:extLst>
              <a:ext uri="{FF2B5EF4-FFF2-40B4-BE49-F238E27FC236}">
                <a16:creationId xmlns:a16="http://schemas.microsoft.com/office/drawing/2014/main" id="{46301D49-609E-4714-AD6D-2BDC0C3034BA}"/>
              </a:ext>
            </a:extLst>
          </p:cNvPr>
          <p:cNvSpPr/>
          <p:nvPr/>
        </p:nvSpPr>
        <p:spPr>
          <a:xfrm flipH="1" flipV="1">
            <a:off x="0" y="0"/>
            <a:ext cx="5104265" cy="4013777"/>
          </a:xfrm>
          <a:custGeom>
            <a:avLst/>
            <a:gdLst>
              <a:gd name="connsiteX0" fmla="*/ 2376698 w 4456802"/>
              <a:gd name="connsiteY0" fmla="*/ 0 h 3499103"/>
              <a:gd name="connsiteX1" fmla="*/ 4347493 w 4456802"/>
              <a:gd name="connsiteY1" fmla="*/ 1047864 h 3499103"/>
              <a:gd name="connsiteX2" fmla="*/ 4456802 w 4456802"/>
              <a:gd name="connsiteY2" fmla="*/ 1227791 h 3499103"/>
              <a:gd name="connsiteX3" fmla="*/ 4456802 w 4456802"/>
              <a:gd name="connsiteY3" fmla="*/ 3499103 h 3499103"/>
              <a:gd name="connsiteX4" fmla="*/ 281811 w 4456802"/>
              <a:gd name="connsiteY4" fmla="*/ 3499103 h 3499103"/>
              <a:gd name="connsiteX5" fmla="*/ 186773 w 4456802"/>
              <a:gd name="connsiteY5" fmla="*/ 3301816 h 3499103"/>
              <a:gd name="connsiteX6" fmla="*/ 0 w 4456802"/>
              <a:gd name="connsiteY6" fmla="*/ 2376698 h 3499103"/>
              <a:gd name="connsiteX7" fmla="*/ 2376698 w 4456802"/>
              <a:gd name="connsiteY7" fmla="*/ 0 h 3499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6802" h="3499103">
                <a:moveTo>
                  <a:pt x="2376698" y="0"/>
                </a:moveTo>
                <a:cubicBezTo>
                  <a:pt x="3197082" y="0"/>
                  <a:pt x="3920383" y="415658"/>
                  <a:pt x="4347493" y="1047864"/>
                </a:cubicBezTo>
                <a:lnTo>
                  <a:pt x="4456802" y="1227791"/>
                </a:lnTo>
                <a:lnTo>
                  <a:pt x="4456802" y="3499103"/>
                </a:lnTo>
                <a:lnTo>
                  <a:pt x="281811" y="3499103"/>
                </a:lnTo>
                <a:lnTo>
                  <a:pt x="186773" y="3301816"/>
                </a:lnTo>
                <a:cubicBezTo>
                  <a:pt x="66506" y="3017472"/>
                  <a:pt x="0" y="2704852"/>
                  <a:pt x="0" y="2376698"/>
                </a:cubicBezTo>
                <a:cubicBezTo>
                  <a:pt x="0" y="1064084"/>
                  <a:pt x="1064084" y="0"/>
                  <a:pt x="2376698" y="0"/>
                </a:cubicBezTo>
                <a:close/>
              </a:path>
            </a:pathLst>
          </a:custGeom>
          <a:solidFill>
            <a:srgbClr val="7030A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1791AE-1B8E-4D57-8CF5-D69700D7A58B}"/>
              </a:ext>
            </a:extLst>
          </p:cNvPr>
          <p:cNvSpPr/>
          <p:nvPr/>
        </p:nvSpPr>
        <p:spPr>
          <a:xfrm>
            <a:off x="5592672" y="2567227"/>
            <a:ext cx="510426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" sz="4400" b="1" dirty="0">
                <a:solidFill>
                  <a:srgbClr val="7030A0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IHSS-ի EVV բջջային հավելված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93750" y="6345151"/>
            <a:ext cx="1765663" cy="41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5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E4A2835-DC76-4144-8FC0-DB43B8EA7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193" y="101278"/>
            <a:ext cx="10515600" cy="709214"/>
          </a:xfrm>
        </p:spPr>
        <p:txBody>
          <a:bodyPr>
            <a:normAutofit/>
          </a:bodyPr>
          <a:lstStyle/>
          <a:p>
            <a:pPr algn="ctr"/>
            <a:r>
              <a:rPr lang="hy" sz="4400" cap="none" dirty="0">
                <a:solidFill>
                  <a:srgbClr val="002060"/>
                </a:solidFill>
                <a:latin typeface="Calibri"/>
                <a:cs typeface="Calibri"/>
              </a:rPr>
              <a:t>Տարբերակ 1</a:t>
            </a:r>
            <a:endParaRPr lang="en-US" sz="44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2134D2-737D-4A07-8582-1375CDBBE927}"/>
              </a:ext>
            </a:extLst>
          </p:cNvPr>
          <p:cNvSpPr/>
          <p:nvPr/>
        </p:nvSpPr>
        <p:spPr>
          <a:xfrm>
            <a:off x="613541" y="953822"/>
            <a:ext cx="7983203" cy="52189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y" sz="2400" dirty="0">
                <a:solidFill>
                  <a:srgbClr val="002060"/>
                </a:solidFill>
                <a:latin typeface="Calibri"/>
                <a:cs typeface="Calibri"/>
              </a:rPr>
              <a:t>IHSS EVV բջջային հավելված</a:t>
            </a:r>
            <a:endParaRPr lang="en-US" sz="24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y" sz="2000" dirty="0">
                <a:solidFill>
                  <a:srgbClr val="002060"/>
                </a:solidFill>
                <a:latin typeface="Calibri"/>
                <a:cs typeface="Calibri"/>
              </a:rPr>
              <a:t>Բջջային հավելվածին կարելի է մուտք գործել ցանկացած հավելվածին մուտք ունեցող  սարքի միջոցով, օրինակ՝ սմարթ հեռախոսը կամ պլանշետը:</a:t>
            </a:r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cs typeface="Calibri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y" sz="2000" dirty="0">
                <a:solidFill>
                  <a:srgbClr val="002060"/>
                </a:solidFill>
                <a:latin typeface="Calibri"/>
                <a:cs typeface="Calibri"/>
              </a:rPr>
              <a:t>Բջջային հավելվածը </a:t>
            </a:r>
            <a:r>
              <a:rPr lang="hy" sz="2000" b="1" i="1" u="sng" dirty="0">
                <a:solidFill>
                  <a:srgbClr val="002060"/>
                </a:solidFill>
                <a:latin typeface="Calibri"/>
                <a:cs typeface="Calibri"/>
              </a:rPr>
              <a:t>ՉԻ  </a:t>
            </a:r>
            <a:r>
              <a:rPr lang="hy" sz="2000" dirty="0">
                <a:solidFill>
                  <a:srgbClr val="002060"/>
                </a:solidFill>
                <a:latin typeface="Calibri"/>
                <a:cs typeface="Calibri"/>
              </a:rPr>
              <a:t>հետևելու մատակարարի գտնվելու վայրին ողջ օրվա ընթացքում կամ, թե երբ է մատակարարը մուտք գործում կամ դուրս է գալիս «համայնքից»:</a:t>
            </a:r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cs typeface="Calibri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y" sz="2000" dirty="0">
                <a:solidFill>
                  <a:srgbClr val="002060"/>
                </a:solidFill>
                <a:latin typeface="Calibri"/>
                <a:cs typeface="Calibri"/>
              </a:rPr>
              <a:t>Աշխարհագրական դիրքը էլեկտրոնային եղանակով կհաստատվի միայն այն ժամանակ, երբ մատակարարը մուտքի և ելքի ժամանակ ընտրում է  «տունը»։</a:t>
            </a:r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3" name="Picture 2" descr="Image of a cell phone.">
            <a:extLst>
              <a:ext uri="{FF2B5EF4-FFF2-40B4-BE49-F238E27FC236}">
                <a16:creationId xmlns:a16="http://schemas.microsoft.com/office/drawing/2014/main" id="{B5B2A7BE-C72F-A318-DDC7-1B46300BA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925" y="748283"/>
            <a:ext cx="1371600" cy="2434576"/>
          </a:xfrm>
          <a:prstGeom prst="rect">
            <a:avLst/>
          </a:prstGeom>
        </p:spPr>
      </p:pic>
      <p:pic>
        <p:nvPicPr>
          <p:cNvPr id="5" name="Picture 4" descr="Image of a tablet.">
            <a:extLst>
              <a:ext uri="{FF2B5EF4-FFF2-40B4-BE49-F238E27FC236}">
                <a16:creationId xmlns:a16="http://schemas.microsoft.com/office/drawing/2014/main" id="{791783EE-ADDB-62D6-0268-4FEAFF8EA2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428" y="3429000"/>
            <a:ext cx="2908593" cy="294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322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E4A2835-DC76-4144-8FC0-DB43B8EA7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04" y="11920"/>
            <a:ext cx="11555191" cy="1538820"/>
          </a:xfrm>
        </p:spPr>
        <p:txBody>
          <a:bodyPr>
            <a:normAutofit/>
          </a:bodyPr>
          <a:lstStyle/>
          <a:p>
            <a:pPr algn="ctr"/>
            <a:r>
              <a:rPr lang="hy" sz="3600" cap="none" dirty="0">
                <a:solidFill>
                  <a:srgbClr val="002060"/>
                </a:solidFill>
                <a:latin typeface="Calibri"/>
                <a:cs typeface="Calibri"/>
              </a:rPr>
              <a:t>IHSS EVV բջջային հավելվածի </a:t>
            </a:r>
            <a:br>
              <a:rPr lang="en-US" sz="3600" cap="none" dirty="0">
                <a:latin typeface="Calibri" panose="020F0502020204030204" pitchFamily="34" charset="0"/>
              </a:rPr>
            </a:br>
            <a:r>
              <a:rPr lang="hy" sz="3600" cap="none" dirty="0">
                <a:solidFill>
                  <a:srgbClr val="002060"/>
                </a:solidFill>
                <a:latin typeface="Calibri"/>
                <a:cs typeface="Calibri"/>
              </a:rPr>
              <a:t>ներբեռնման/տեղադրման պահանջներ</a:t>
            </a:r>
            <a:endParaRPr lang="en-US" sz="36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2134D2-737D-4A07-8582-1375CDBBE927}"/>
              </a:ext>
            </a:extLst>
          </p:cNvPr>
          <p:cNvSpPr/>
          <p:nvPr/>
        </p:nvSpPr>
        <p:spPr>
          <a:xfrm>
            <a:off x="528171" y="1286656"/>
            <a:ext cx="11555190" cy="481990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y" sz="2300" dirty="0">
                <a:solidFill>
                  <a:srgbClr val="002060"/>
                </a:solidFill>
                <a:latin typeface="Calibri"/>
                <a:cs typeface="Calibri"/>
              </a:rPr>
              <a:t>Ներբեռնել ԱՆՎՃԱՐ EVV բջջային հավելվածը՝ 2023 թվականի հուլիսի 1-ից սկսած</a:t>
            </a:r>
          </a:p>
          <a:p>
            <a:pPr lvl="2">
              <a:lnSpc>
                <a:spcPct val="150000"/>
              </a:lnSpc>
            </a:pPr>
            <a:r>
              <a:rPr lang="hy" sz="2300" dirty="0">
                <a:solidFill>
                  <a:srgbClr val="002060"/>
                </a:solidFill>
                <a:latin typeface="Calibri"/>
                <a:cs typeface="Calibri"/>
              </a:rPr>
              <a:t>Apple Phone՝ Apple-ի App Store iOS-ի համար</a:t>
            </a:r>
          </a:p>
          <a:p>
            <a:pPr lvl="2">
              <a:lnSpc>
                <a:spcPct val="150000"/>
              </a:lnSpc>
            </a:pPr>
            <a:r>
              <a:rPr lang="hy" sz="2300" dirty="0">
                <a:solidFill>
                  <a:srgbClr val="002060"/>
                </a:solidFill>
                <a:latin typeface="Calibri"/>
                <a:cs typeface="Calibri"/>
              </a:rPr>
              <a:t>Android սարքեր՝ Google Play Store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y" sz="2300" dirty="0">
                <a:solidFill>
                  <a:srgbClr val="002060"/>
                </a:solidFill>
                <a:latin typeface="Calibri"/>
                <a:cs typeface="Calibri"/>
              </a:rPr>
              <a:t>Հետևել հետևյալ հիմնաբառերին՝ IHSS, EVV, EVV App, IHSS App, WPCS, CDSS, EVV Mobile կամ այցելությունների էլեկտրոնային ստուգում</a:t>
            </a:r>
            <a:endParaRPr lang="en-US" dirty="0">
              <a:solidFill>
                <a:srgbClr val="000000"/>
              </a:solidFill>
              <a:latin typeface="Tw Cen MT" panose="020B0602020104020603"/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y" sz="2300" dirty="0">
                <a:solidFill>
                  <a:srgbClr val="002060"/>
                </a:solidFill>
                <a:latin typeface="Calibri"/>
                <a:cs typeface="Calibri"/>
              </a:rPr>
              <a:t>Ընտրել </a:t>
            </a:r>
            <a:r>
              <a:rPr lang="hy" sz="2300" b="1" u="sng" dirty="0">
                <a:solidFill>
                  <a:srgbClr val="002060"/>
                </a:solidFill>
                <a:latin typeface="Calibri"/>
                <a:ea typeface="+mn-lt"/>
                <a:cs typeface="Calibri"/>
              </a:rPr>
              <a:t>Կալիֆոռնիայի </a:t>
            </a:r>
            <a:r>
              <a:rPr lang="hy" sz="2300" dirty="0">
                <a:solidFill>
                  <a:srgbClr val="002060"/>
                </a:solidFill>
                <a:latin typeface="Calibri"/>
                <a:ea typeface="+mn-lt"/>
                <a:cs typeface="Calibri"/>
              </a:rPr>
              <a:t>IHSS ծրագրի EVV լուծումը IHSS/WPCS մատակարարների համար</a:t>
            </a:r>
            <a:endParaRPr lang="en-US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y" sz="2300" dirty="0">
                <a:solidFill>
                  <a:srgbClr val="002060"/>
                </a:solidFill>
                <a:latin typeface="Calibri"/>
                <a:cs typeface="Calibri"/>
              </a:rPr>
              <a:t>Տեղադրելու համար սեղմեք հետևյալ պատկերակներից/գրաֆիկներից որևէ մեկի վրա՝ 		կամ</a:t>
            </a:r>
          </a:p>
        </p:txBody>
      </p:sp>
      <p:pic>
        <p:nvPicPr>
          <p:cNvPr id="5" name="Picture 4" descr="Image of the IHSS EVV Mobile Application icon.">
            <a:extLst>
              <a:ext uri="{FF2B5EF4-FFF2-40B4-BE49-F238E27FC236}">
                <a16:creationId xmlns:a16="http://schemas.microsoft.com/office/drawing/2014/main" id="{54F2208E-21A3-4646-ACC6-AC32A0B112A1}"/>
              </a:ext>
            </a:extLst>
          </p:cNvPr>
          <p:cNvPicPr/>
          <p:nvPr/>
        </p:nvPicPr>
        <p:blipFill rotWithShape="1">
          <a:blip r:embed="rId3"/>
          <a:srcRect l="6087" t="69072" r="88312" b="21774"/>
          <a:stretch/>
        </p:blipFill>
        <p:spPr bwMode="auto">
          <a:xfrm>
            <a:off x="1815625" y="5571344"/>
            <a:ext cx="992132" cy="10056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Image of the IHSS EVV Mobile App graphic.">
            <a:extLst>
              <a:ext uri="{FF2B5EF4-FFF2-40B4-BE49-F238E27FC236}">
                <a16:creationId xmlns:a16="http://schemas.microsoft.com/office/drawing/2014/main" id="{7D10674C-B909-48DA-B305-0EDB4B68DF5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943" y="5674646"/>
            <a:ext cx="1501961" cy="7990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5897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E4A2835-DC76-4144-8FC0-DB43B8EA7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277"/>
            <a:ext cx="10515600" cy="1324549"/>
          </a:xfrm>
        </p:spPr>
        <p:txBody>
          <a:bodyPr>
            <a:normAutofit/>
          </a:bodyPr>
          <a:lstStyle/>
          <a:p>
            <a:pPr algn="ctr"/>
            <a:r>
              <a:rPr lang="hy" sz="3600" cap="none" dirty="0">
                <a:solidFill>
                  <a:srgbClr val="002060"/>
                </a:solidFill>
                <a:latin typeface="Calibri"/>
                <a:cs typeface="Calibri"/>
              </a:rPr>
              <a:t>IHSS EVV բջջային հավելվածի </a:t>
            </a:r>
            <a:br>
              <a:rPr lang="en-US" sz="3600" cap="none" dirty="0">
                <a:solidFill>
                  <a:srgbClr val="002060"/>
                </a:solidFill>
                <a:latin typeface="Calibri"/>
                <a:cs typeface="Calibri"/>
              </a:rPr>
            </a:br>
            <a:r>
              <a:rPr lang="hy" sz="3600" cap="none" dirty="0">
                <a:solidFill>
                  <a:srgbClr val="002060"/>
                </a:solidFill>
                <a:latin typeface="Calibri"/>
                <a:cs typeface="Calibri"/>
              </a:rPr>
              <a:t>սկզբնական էկրան(ներ)</a:t>
            </a:r>
            <a:endParaRPr lang="en-US" sz="36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2134D2-737D-4A07-8582-1375CDBBE927}"/>
              </a:ext>
            </a:extLst>
          </p:cNvPr>
          <p:cNvSpPr/>
          <p:nvPr/>
        </p:nvSpPr>
        <p:spPr>
          <a:xfrm>
            <a:off x="636143" y="1509518"/>
            <a:ext cx="8340271" cy="489364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y" sz="2400" dirty="0">
                <a:solidFill>
                  <a:srgbClr val="002060"/>
                </a:solidFill>
                <a:latin typeface="Calibri"/>
                <a:cs typeface="Calibri"/>
              </a:rPr>
              <a:t>IHSS EVV Mobile հավելվածը տեղադրելուց հետո մատակարարները կտեսնեն սկզբնական</a:t>
            </a:r>
            <a:r>
              <a:rPr lang="hy" sz="2400" b="1" dirty="0">
                <a:solidFill>
                  <a:srgbClr val="002060"/>
                </a:solidFill>
                <a:latin typeface="Calibri"/>
                <a:cs typeface="Calibri"/>
              </a:rPr>
              <a:t> էկրանը, </a:t>
            </a:r>
            <a:r>
              <a:rPr lang="hy" sz="2400" dirty="0">
                <a:solidFill>
                  <a:srgbClr val="002060"/>
                </a:solidFill>
                <a:latin typeface="Calibri"/>
                <a:cs typeface="Calibri"/>
              </a:rPr>
              <a:t>երբ </a:t>
            </a:r>
            <a:r>
              <a:rPr lang="hy" sz="2400" b="1" i="1" u="sng" dirty="0">
                <a:solidFill>
                  <a:srgbClr val="002060"/>
                </a:solidFill>
                <a:latin typeface="Calibri"/>
                <a:cs typeface="Calibri"/>
              </a:rPr>
              <a:t>առաջին անգամ </a:t>
            </a:r>
            <a:r>
              <a:rPr lang="hy" sz="2400" dirty="0">
                <a:solidFill>
                  <a:srgbClr val="002060"/>
                </a:solidFill>
                <a:latin typeface="Calibri"/>
                <a:cs typeface="Calibri"/>
              </a:rPr>
              <a:t>բացեն բջջային հավելվածը: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y" sz="2400" dirty="0">
                <a:solidFill>
                  <a:srgbClr val="002060"/>
                </a:solidFill>
                <a:latin typeface="Calibri"/>
                <a:cs typeface="Calibri"/>
              </a:rPr>
              <a:t>Սկզբնական էկրան արագ ցուցադրում է հավելվածի առանձնահատկությունները: Շարունակելու համար մատակարարները կարող են ընտրել </a:t>
            </a:r>
            <a:r>
              <a:rPr lang="hy" sz="2400" b="1" dirty="0">
                <a:solidFill>
                  <a:srgbClr val="002060"/>
                </a:solidFill>
                <a:latin typeface="Calibri"/>
                <a:cs typeface="Calibri"/>
              </a:rPr>
              <a:t>«Հաջորդ» / </a:t>
            </a:r>
            <a:r>
              <a:rPr lang="en-US" sz="2400" b="1" dirty="0">
                <a:solidFill>
                  <a:srgbClr val="002060"/>
                </a:solidFill>
                <a:cs typeface="Calibri"/>
              </a:rPr>
              <a:t>Next</a:t>
            </a:r>
            <a:r>
              <a:rPr lang="hy" sz="2400" b="1" dirty="0">
                <a:solidFill>
                  <a:srgbClr val="002060"/>
                </a:solidFill>
                <a:latin typeface="Calibri"/>
                <a:cs typeface="Calibri"/>
              </a:rPr>
              <a:t> կոճակը։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y" sz="2400" dirty="0">
                <a:solidFill>
                  <a:srgbClr val="002060"/>
                </a:solidFill>
                <a:latin typeface="Calibri"/>
                <a:cs typeface="Calibri"/>
              </a:rPr>
              <a:t>Սկզբնական էկրանը շրջանցելու և անմիջապես </a:t>
            </a:r>
            <a:r>
              <a:rPr lang="hy" sz="2400" b="1" dirty="0">
                <a:solidFill>
                  <a:srgbClr val="002060"/>
                </a:solidFill>
                <a:latin typeface="Calibri"/>
                <a:cs typeface="Calibri"/>
              </a:rPr>
              <a:t>IHSS EVV մուտքի գրանցման էկրանին անցնելու համար </a:t>
            </a:r>
            <a:r>
              <a:rPr lang="hy" sz="2400" dirty="0">
                <a:solidFill>
                  <a:srgbClr val="002060"/>
                </a:solidFill>
                <a:latin typeface="Calibri"/>
                <a:cs typeface="Calibri"/>
              </a:rPr>
              <a:t>մատակարարները կարող են ընտրել </a:t>
            </a:r>
            <a:r>
              <a:rPr lang="en-US" sz="2400" b="1" dirty="0">
                <a:solidFill>
                  <a:srgbClr val="002060"/>
                </a:solidFill>
                <a:cs typeface="Calibri"/>
              </a:rPr>
              <a:t>Login </a:t>
            </a:r>
            <a:r>
              <a:rPr lang="hy" sz="2400" b="1" dirty="0">
                <a:solidFill>
                  <a:srgbClr val="002060"/>
                </a:solidFill>
                <a:latin typeface="Calibri"/>
                <a:cs typeface="Calibri"/>
              </a:rPr>
              <a:t>հղումը </a:t>
            </a:r>
            <a:r>
              <a:rPr lang="hy" sz="2400" dirty="0">
                <a:solidFill>
                  <a:srgbClr val="002060"/>
                </a:solidFill>
                <a:latin typeface="Calibri"/>
                <a:cs typeface="Calibri"/>
              </a:rPr>
              <a:t>վերևի աջ անկյունում: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3" name="Picture 2" descr="Image of the cell phone displaying the onboarding screen for the mobile app.">
            <a:extLst>
              <a:ext uri="{FF2B5EF4-FFF2-40B4-BE49-F238E27FC236}">
                <a16:creationId xmlns:a16="http://schemas.microsoft.com/office/drawing/2014/main" id="{F4386009-3015-4E85-AA99-D2E4C3EAC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1611" y="966787"/>
            <a:ext cx="2743200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96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7B728-B95D-1963-3B2E-B5C54933D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223" y="327745"/>
            <a:ext cx="9798978" cy="781247"/>
          </a:xfrm>
        </p:spPr>
        <p:txBody>
          <a:bodyPr>
            <a:normAutofit fontScale="90000"/>
          </a:bodyPr>
          <a:lstStyle/>
          <a:p>
            <a:pPr algn="ctr"/>
            <a:r>
              <a:rPr lang="hy" sz="3600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IHSS EVV բջջային հավելվածի </a:t>
            </a:r>
            <a:b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y" sz="3600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մուտքի գրանցման էկրան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3B0D4-E89E-76D9-A0C3-BD267354D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7125" y="1660377"/>
            <a:ext cx="8058150" cy="4546257"/>
          </a:xfrm>
        </p:spPr>
        <p:txBody>
          <a:bodyPr>
            <a:normAutofit fontScale="85000" lnSpcReduction="20000"/>
          </a:bodyPr>
          <a:lstStyle/>
          <a:p>
            <a:pPr marL="457200" lvl="4" indent="-365760">
              <a:lnSpc>
                <a:spcPct val="100000"/>
              </a:lnSpc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hy" sz="2800" dirty="0">
                <a:solidFill>
                  <a:srgbClr val="002060"/>
                </a:solidFill>
                <a:latin typeface="Calibri"/>
                <a:cs typeface="Calibri"/>
              </a:rPr>
              <a:t>Մուտքի էկրանին կցուցադրվեն IHSS անվանումը և պատկերանշանը:</a:t>
            </a:r>
          </a:p>
          <a:p>
            <a:pPr marL="457200" lvl="4" indent="-365760">
              <a:lnSpc>
                <a:spcPct val="100000"/>
              </a:lnSpc>
              <a:spcAft>
                <a:spcPts val="1200"/>
              </a:spcAft>
              <a:buClr>
                <a:srgbClr val="002060"/>
              </a:buClr>
            </a:pPr>
            <a:r>
              <a:rPr lang="hy" sz="2800" dirty="0">
                <a:solidFill>
                  <a:srgbClr val="002060"/>
                </a:solidFill>
                <a:latin typeface="Calibri"/>
                <a:cs typeface="Calibri"/>
              </a:rPr>
              <a:t>Գրանցվելու կարիք չկա։</a:t>
            </a:r>
          </a:p>
          <a:p>
            <a:pPr marL="457200" lvl="4" indent="-365760">
              <a:lnSpc>
                <a:spcPct val="100000"/>
              </a:lnSpc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hy" sz="2800" dirty="0">
                <a:solidFill>
                  <a:srgbClr val="002060"/>
                </a:solidFill>
                <a:latin typeface="Calibri"/>
                <a:cs typeface="Calibri"/>
              </a:rPr>
              <a:t>Օգտագործեք </a:t>
            </a:r>
            <a:r>
              <a:rPr lang="hy" sz="2800" b="1" u="sng" dirty="0">
                <a:solidFill>
                  <a:srgbClr val="002060"/>
                </a:solidFill>
                <a:latin typeface="Calibri"/>
                <a:cs typeface="Calibri"/>
              </a:rPr>
              <a:t>նույն օգտանունը</a:t>
            </a:r>
            <a:r>
              <a:rPr lang="en-US" sz="2800" b="1" u="sng" dirty="0">
                <a:solidFill>
                  <a:srgbClr val="002060"/>
                </a:solidFill>
                <a:latin typeface="Calibri"/>
                <a:cs typeface="Calibri"/>
              </a:rPr>
              <a:t>/ user name</a:t>
            </a:r>
            <a:r>
              <a:rPr lang="hy" sz="2800" b="1" u="sng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hy" sz="2800" dirty="0">
                <a:solidFill>
                  <a:srgbClr val="002060"/>
                </a:solidFill>
                <a:latin typeface="Calibri"/>
                <a:cs typeface="Calibri"/>
              </a:rPr>
              <a:t>և </a:t>
            </a:r>
            <a:r>
              <a:rPr lang="hy" sz="2800" b="1" dirty="0">
                <a:solidFill>
                  <a:srgbClr val="002060"/>
                </a:solidFill>
                <a:latin typeface="Calibri"/>
                <a:cs typeface="Calibri"/>
              </a:rPr>
              <a:t>նույն</a:t>
            </a:r>
            <a:r>
              <a:rPr lang="hy" sz="28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hy" sz="2800" b="1" dirty="0">
                <a:solidFill>
                  <a:srgbClr val="002060"/>
                </a:solidFill>
                <a:latin typeface="Calibri"/>
                <a:cs typeface="Calibri"/>
              </a:rPr>
              <a:t>գաղտնաբառը,</a:t>
            </a:r>
            <a:r>
              <a:rPr lang="hy" sz="2800" dirty="0">
                <a:solidFill>
                  <a:srgbClr val="002060"/>
                </a:solidFill>
                <a:latin typeface="Calibri"/>
                <a:cs typeface="Calibri"/>
              </a:rPr>
              <a:t> որն այժմ օգտագործում եք ձեր ժամերը լրացնելու համար:</a:t>
            </a:r>
          </a:p>
          <a:p>
            <a:pPr marL="457200" lvl="4" indent="-365760">
              <a:lnSpc>
                <a:spcPct val="100000"/>
              </a:lnSpc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hy" sz="2800" dirty="0">
                <a:solidFill>
                  <a:srgbClr val="002060"/>
                </a:solidFill>
                <a:latin typeface="Calibri"/>
                <a:cs typeface="Calibri"/>
              </a:rPr>
              <a:t>Եթե  թարմացնեք ձեր գաղտնաբառը ESP-ում, այն ավտոմատ կերպով կթարմացվի հավելվածում:</a:t>
            </a:r>
          </a:p>
          <a:p>
            <a:pPr marL="457200" lvl="4" indent="-365760">
              <a:lnSpc>
                <a:spcPct val="100000"/>
              </a:lnSpc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hy" sz="2800" dirty="0">
                <a:solidFill>
                  <a:srgbClr val="002060"/>
                </a:solidFill>
                <a:latin typeface="Calibri"/>
                <a:cs typeface="Calibri"/>
              </a:rPr>
              <a:t>Հավելվածի առանձնահատկությունները թույլ են տալիս մատակարարներին գրանցված մնալ և մոռանալու դեպքում վերականգնել օգտանունը կամ գաղտնաբառը:</a:t>
            </a:r>
          </a:p>
        </p:txBody>
      </p:sp>
      <p:pic>
        <p:nvPicPr>
          <p:cNvPr id="6" name="Picture 5" descr="IHSS EVV Mobile App Login Screen">
            <a:extLst>
              <a:ext uri="{FF2B5EF4-FFF2-40B4-BE49-F238E27FC236}">
                <a16:creationId xmlns:a16="http://schemas.microsoft.com/office/drawing/2014/main" id="{FA959DE7-3746-F22D-DE45-7BA48B578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975345"/>
            <a:ext cx="2949863" cy="523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93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8901" y="208193"/>
            <a:ext cx="8572022" cy="966279"/>
          </a:xfrm>
        </p:spPr>
        <p:txBody>
          <a:bodyPr>
            <a:normAutofit fontScale="90000"/>
          </a:bodyPr>
          <a:lstStyle/>
          <a:p>
            <a:pPr algn="ctr"/>
            <a:r>
              <a:rPr lang="hy" sz="4900" cap="none" dirty="0">
                <a:solidFill>
                  <a:srgbClr val="002060"/>
                </a:solidFill>
                <a:latin typeface="Calibri"/>
                <a:cs typeface="Calibri"/>
              </a:rPr>
              <a:t>IHSS EVV բջջային հավելվածի </a:t>
            </a:r>
            <a:br>
              <a:rPr lang="en-US" sz="4900" cap="none" dirty="0">
                <a:solidFill>
                  <a:srgbClr val="002060"/>
                </a:solidFill>
                <a:latin typeface="Calibri"/>
                <a:cs typeface="Calibri"/>
              </a:rPr>
            </a:br>
            <a:r>
              <a:rPr lang="hy" sz="4000" cap="none" dirty="0">
                <a:solidFill>
                  <a:srgbClr val="002060"/>
                </a:solidFill>
                <a:latin typeface="Calibri"/>
                <a:cs typeface="Calibri"/>
              </a:rPr>
              <a:t>հիմնական էկրան</a:t>
            </a:r>
            <a:endParaRPr lang="en-GB" sz="40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14C89E-43FD-4E74-AD67-51A238C0E6AA}"/>
              </a:ext>
            </a:extLst>
          </p:cNvPr>
          <p:cNvSpPr/>
          <p:nvPr/>
        </p:nvSpPr>
        <p:spPr>
          <a:xfrm>
            <a:off x="637313" y="1424264"/>
            <a:ext cx="7340975" cy="132331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y" sz="2800" dirty="0">
                <a:solidFill>
                  <a:srgbClr val="002060"/>
                </a:solidFill>
                <a:latin typeface="Calibri"/>
                <a:cs typeface="Calibri"/>
              </a:rPr>
              <a:t>Երբ մուտք գործեք, դուք կտեղափոխվեք IHSS EVV հավելվածի </a:t>
            </a:r>
            <a:r>
              <a:rPr lang="hy" sz="2800" b="1" dirty="0">
                <a:solidFill>
                  <a:srgbClr val="002060"/>
                </a:solidFill>
                <a:latin typeface="Calibri"/>
                <a:cs typeface="Calibri"/>
              </a:rPr>
              <a:t>գլխավոր էկրան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7D1B22-054D-41C2-AD7F-B71A6563C714}"/>
              </a:ext>
            </a:extLst>
          </p:cNvPr>
          <p:cNvSpPr/>
          <p:nvPr/>
        </p:nvSpPr>
        <p:spPr>
          <a:xfrm>
            <a:off x="805083" y="3537785"/>
            <a:ext cx="7340975" cy="267765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y" sz="2800" dirty="0">
                <a:solidFill>
                  <a:srgbClr val="002060"/>
                </a:solidFill>
                <a:latin typeface="Calibri"/>
                <a:cs typeface="Calibri"/>
              </a:rPr>
              <a:t>Մատակարարներից կպահանջվի ընտրել գործողությունը՝ Check-in կամ Check-out</a:t>
            </a:r>
          </a:p>
          <a:p>
            <a:pPr algn="ctr">
              <a:lnSpc>
                <a:spcPct val="150000"/>
              </a:lnSpc>
            </a:pPr>
            <a:r>
              <a:rPr lang="hy-AM" sz="2800" dirty="0">
                <a:solidFill>
                  <a:srgbClr val="002060"/>
                </a:solidFill>
                <a:latin typeface="Calibri"/>
                <a:cs typeface="Calibri"/>
              </a:rPr>
              <a:t>Մ</a:t>
            </a:r>
            <a:r>
              <a:rPr lang="hy" sz="2800" dirty="0">
                <a:solidFill>
                  <a:srgbClr val="002060"/>
                </a:solidFill>
                <a:latin typeface="Calibri"/>
                <a:cs typeface="Calibri"/>
              </a:rPr>
              <a:t>ուտք գործելու համար սեղմեք </a:t>
            </a:r>
            <a:r>
              <a:rPr lang="hy" sz="2800" b="1" dirty="0">
                <a:solidFill>
                  <a:srgbClr val="002060"/>
                </a:solidFill>
                <a:latin typeface="Calibri"/>
                <a:cs typeface="Calibri"/>
              </a:rPr>
              <a:t>Check-in</a:t>
            </a:r>
          </a:p>
          <a:p>
            <a:pPr algn="ctr">
              <a:lnSpc>
                <a:spcPct val="150000"/>
              </a:lnSpc>
            </a:pPr>
            <a:r>
              <a:rPr lang="hy" sz="2800" dirty="0">
                <a:solidFill>
                  <a:srgbClr val="002060"/>
                </a:solidFill>
                <a:latin typeface="Calibri"/>
                <a:cs typeface="Calibri"/>
              </a:rPr>
              <a:t>Դուրս գալու համար սեղմեք </a:t>
            </a:r>
            <a:r>
              <a:rPr lang="hy" sz="2800" b="1" dirty="0">
                <a:solidFill>
                  <a:srgbClr val="002060"/>
                </a:solidFill>
                <a:latin typeface="Calibri"/>
                <a:cs typeface="Calibri"/>
              </a:rPr>
              <a:t>Check-out</a:t>
            </a:r>
          </a:p>
        </p:txBody>
      </p:sp>
      <p:pic>
        <p:nvPicPr>
          <p:cNvPr id="6" name="Picture 5" descr="Image of IHSS EVV Home screen including the check-in button, check-out button, and logout link.">
            <a:extLst>
              <a:ext uri="{FF2B5EF4-FFF2-40B4-BE49-F238E27FC236}">
                <a16:creationId xmlns:a16="http://schemas.microsoft.com/office/drawing/2014/main" id="{0FDFC392-37F8-4D32-BB41-40D7177B3AC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" r="1321"/>
          <a:stretch/>
        </p:blipFill>
        <p:spPr bwMode="auto">
          <a:xfrm>
            <a:off x="8660922" y="674418"/>
            <a:ext cx="2893765" cy="53585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7030995" y="2116761"/>
            <a:ext cx="1458097" cy="9214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47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8260" y="232828"/>
            <a:ext cx="11415912" cy="706329"/>
          </a:xfrm>
        </p:spPr>
        <p:txBody>
          <a:bodyPr>
            <a:normAutofit fontScale="90000"/>
          </a:bodyPr>
          <a:lstStyle/>
          <a:p>
            <a:pPr algn="ctr"/>
            <a:r>
              <a:rPr lang="hy" dirty="0"/>
              <a:t> </a:t>
            </a:r>
            <a:r>
              <a:rPr lang="hy" sz="4900" cap="none" dirty="0">
                <a:solidFill>
                  <a:srgbClr val="002060"/>
                </a:solidFill>
                <a:latin typeface="Calibri"/>
                <a:cs typeface="Calibri"/>
              </a:rPr>
              <a:t>IHSS EVV բջջային հավելվածը </a:t>
            </a:r>
            <a:br>
              <a:rPr lang="en-US" sz="4900" cap="none" dirty="0">
                <a:solidFill>
                  <a:srgbClr val="002060"/>
                </a:solidFill>
                <a:latin typeface="Calibri"/>
                <a:cs typeface="Calibri"/>
              </a:rPr>
            </a:br>
            <a:r>
              <a:rPr lang="hy-AM" sz="4000" dirty="0">
                <a:solidFill>
                  <a:srgbClr val="002060"/>
                </a:solidFill>
                <a:latin typeface="Calibri"/>
                <a:cs typeface="Calibri"/>
              </a:rPr>
              <a:t>Միացնել</a:t>
            </a:r>
            <a:r>
              <a:rPr lang="hy-AM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hy" sz="4000" cap="none" dirty="0">
                <a:solidFill>
                  <a:srgbClr val="002060"/>
                </a:solidFill>
                <a:latin typeface="Calibri"/>
                <a:cs typeface="Calibri"/>
              </a:rPr>
              <a:t>տեղորոշումը</a:t>
            </a:r>
            <a:endParaRPr lang="en-GB" sz="4000" dirty="0">
              <a:solidFill>
                <a:srgbClr val="00206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14C89E-43FD-4E74-AD67-51A238C0E6AA}"/>
              </a:ext>
            </a:extLst>
          </p:cNvPr>
          <p:cNvSpPr/>
          <p:nvPr/>
        </p:nvSpPr>
        <p:spPr>
          <a:xfrm>
            <a:off x="843488" y="1791208"/>
            <a:ext cx="7845239" cy="390863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y" sz="2800" dirty="0">
                <a:solidFill>
                  <a:srgbClr val="002060"/>
                </a:solidFill>
                <a:latin typeface="Calibri"/>
                <a:cs typeface="Calibri"/>
              </a:rPr>
              <a:t>Ձեզ կառաջարկվի միացնել ձեր գտնվելու վայրը։</a:t>
            </a:r>
          </a:p>
          <a:p>
            <a:pPr>
              <a:lnSpc>
                <a:spcPct val="150000"/>
              </a:lnSpc>
            </a:pPr>
            <a:r>
              <a:rPr lang="hy" sz="2800" dirty="0">
                <a:solidFill>
                  <a:srgbClr val="002060"/>
                </a:solidFill>
                <a:latin typeface="Calibri"/>
                <a:cs typeface="Calibri"/>
              </a:rPr>
              <a:t>Մուտքի կամ ելքի էկրաններին անցնելու համար պետք է միացված լինեն տեղորոշման ծառայությունները:</a:t>
            </a:r>
          </a:p>
          <a:p>
            <a:pPr>
              <a:lnSpc>
                <a:spcPct val="150000"/>
              </a:lnSpc>
            </a:pPr>
            <a:r>
              <a:rPr lang="hy" sz="2800" dirty="0">
                <a:solidFill>
                  <a:srgbClr val="002060"/>
                </a:solidFill>
                <a:latin typeface="Calibri"/>
                <a:cs typeface="Calibri"/>
              </a:rPr>
              <a:t>Շարունակելու համար սեղմեք </a:t>
            </a:r>
            <a:r>
              <a:rPr lang="en-US" sz="2800" dirty="0">
                <a:solidFill>
                  <a:srgbClr val="002060"/>
                </a:solidFill>
                <a:cs typeface="Calibri"/>
              </a:rPr>
              <a:t>“</a:t>
            </a:r>
            <a:r>
              <a:rPr lang="en-US" sz="2800" b="1" dirty="0">
                <a:solidFill>
                  <a:srgbClr val="002060"/>
                </a:solidFill>
                <a:cs typeface="Calibri"/>
              </a:rPr>
              <a:t>Enable</a:t>
            </a:r>
            <a:r>
              <a:rPr lang="en-US" sz="2800" dirty="0">
                <a:solidFill>
                  <a:srgbClr val="002060"/>
                </a:solidFill>
                <a:cs typeface="Calibri"/>
              </a:rPr>
              <a:t>” 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11" descr="Image of a pop up message informing you to enable your location including the enable button and not now link.">
            <a:extLst>
              <a:ext uri="{FF2B5EF4-FFF2-40B4-BE49-F238E27FC236}">
                <a16:creationId xmlns:a16="http://schemas.microsoft.com/office/drawing/2014/main" id="{647E1334-D3B4-4D07-B33C-8704EFCD7D0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727" y="1090099"/>
            <a:ext cx="3340065" cy="53725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ight Arrow 1"/>
          <p:cNvSpPr/>
          <p:nvPr/>
        </p:nvSpPr>
        <p:spPr>
          <a:xfrm>
            <a:off x="7784757" y="5288692"/>
            <a:ext cx="1136821" cy="4324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77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834" y="100586"/>
            <a:ext cx="11712498" cy="1172160"/>
          </a:xfrm>
        </p:spPr>
        <p:txBody>
          <a:bodyPr>
            <a:normAutofit fontScale="90000"/>
          </a:bodyPr>
          <a:lstStyle/>
          <a:p>
            <a:pPr algn="ctr"/>
            <a:r>
              <a:rPr lang="hy" dirty="0">
                <a:solidFill>
                  <a:srgbClr val="002060"/>
                </a:solidFill>
                <a:latin typeface="Calibri"/>
                <a:cs typeface="Calibri"/>
              </a:rPr>
              <a:t>Միացնել տեղորոշումը</a:t>
            </a:r>
            <a:br>
              <a:rPr lang="en-US" sz="3600" cap="none" dirty="0">
                <a:solidFill>
                  <a:srgbClr val="002060"/>
                </a:solidFill>
                <a:latin typeface="Calibri"/>
                <a:cs typeface="Calibri"/>
              </a:rPr>
            </a:br>
            <a:r>
              <a:rPr lang="hy" sz="3600" cap="none" dirty="0">
                <a:solidFill>
                  <a:srgbClr val="002060"/>
                </a:solidFill>
                <a:latin typeface="Calibri"/>
                <a:cs typeface="Calibri"/>
              </a:rPr>
              <a:t> </a:t>
            </a:r>
            <a:r>
              <a:rPr lang="hy" sz="3600" b="1" cap="none" dirty="0">
                <a:solidFill>
                  <a:srgbClr val="002060"/>
                </a:solidFill>
                <a:latin typeface="Calibri"/>
                <a:cs typeface="Calibri"/>
              </a:rPr>
              <a:t>Մեկ անգամ կամ հավելվածն օգտագործելիս</a:t>
            </a:r>
            <a:endParaRPr lang="en-US" sz="3600" b="1" cap="none" dirty="0">
              <a:solidFill>
                <a:srgbClr val="00206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14C89E-43FD-4E74-AD67-51A238C0E6AA}"/>
              </a:ext>
            </a:extLst>
          </p:cNvPr>
          <p:cNvSpPr/>
          <p:nvPr/>
        </p:nvSpPr>
        <p:spPr>
          <a:xfrm>
            <a:off x="309772" y="1133491"/>
            <a:ext cx="11562560" cy="11474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y" sz="2400" dirty="0">
                <a:solidFill>
                  <a:srgbClr val="002060"/>
                </a:solidFill>
                <a:latin typeface="Calibri"/>
                <a:cs typeface="Calibri"/>
              </a:rPr>
              <a:t>«</a:t>
            </a:r>
            <a:r>
              <a:rPr lang="en-US" sz="2200" dirty="0">
                <a:solidFill>
                  <a:srgbClr val="002060"/>
                </a:solidFill>
                <a:cs typeface="Calibri"/>
              </a:rPr>
              <a:t>Enable</a:t>
            </a:r>
            <a:r>
              <a:rPr lang="hy" sz="2200" dirty="0">
                <a:solidFill>
                  <a:srgbClr val="002060"/>
                </a:solidFill>
                <a:latin typeface="Calibri"/>
                <a:cs typeface="Calibri"/>
              </a:rPr>
              <a:t>»-ի վրա սեղմելուց հետո մատակարարին կառաջարկվի ընտրել հետևյալ տարբերակներից մեկը.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443978-1282-4489-9E77-27CA0D473EE6}"/>
              </a:ext>
            </a:extLst>
          </p:cNvPr>
          <p:cNvSpPr/>
          <p:nvPr/>
        </p:nvSpPr>
        <p:spPr>
          <a:xfrm>
            <a:off x="239751" y="1997395"/>
            <a:ext cx="11552664" cy="26665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y" sz="2200" dirty="0">
                <a:solidFill>
                  <a:srgbClr val="002060"/>
                </a:solidFill>
                <a:latin typeface="Calibri"/>
                <a:cs typeface="Calibri"/>
              </a:rPr>
              <a:t>• </a:t>
            </a:r>
            <a:r>
              <a:rPr lang="hy" sz="2200" b="1" dirty="0">
                <a:solidFill>
                  <a:srgbClr val="002060"/>
                </a:solidFill>
                <a:latin typeface="Calibri"/>
                <a:cs typeface="Calibri"/>
              </a:rPr>
              <a:t>Թույլատրել մեկ անգամ/միայն այս անգամ</a:t>
            </a:r>
            <a:r>
              <a:rPr lang="hy" sz="2200" dirty="0">
                <a:solidFill>
                  <a:srgbClr val="002060"/>
                </a:solidFill>
                <a:latin typeface="Calibri"/>
                <a:cs typeface="Calibri"/>
              </a:rPr>
              <a:t>. սա թույլ է տալիս IHSS EVV բջջային հավելվածին մեկ անգամ օգտագործել տեղորոշման ծառայությունները հավելվածի համար: Ամեն անգամ, երբ նրանք մուտք գործեն հավելված, մատակարարից նորից կպահանջվի մուտք գործել կամ դուրս գալ:</a:t>
            </a:r>
          </a:p>
          <a:p>
            <a:pPr>
              <a:lnSpc>
                <a:spcPct val="150000"/>
              </a:lnSpc>
            </a:pPr>
            <a:r>
              <a:rPr lang="hy" sz="2600" dirty="0">
                <a:solidFill>
                  <a:srgbClr val="002060"/>
                </a:solidFill>
                <a:latin typeface="Calibri"/>
                <a:cs typeface="Calibri"/>
              </a:rPr>
              <a:t>						ԿԱՄ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B742EC-DCE4-4229-A099-0E44F473C68E}"/>
              </a:ext>
            </a:extLst>
          </p:cNvPr>
          <p:cNvSpPr/>
          <p:nvPr/>
        </p:nvSpPr>
        <p:spPr>
          <a:xfrm>
            <a:off x="319668" y="4625803"/>
            <a:ext cx="11552664" cy="189494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y" sz="2000" b="1" dirty="0">
                <a:solidFill>
                  <a:srgbClr val="002060"/>
                </a:solidFill>
                <a:latin typeface="Calibri"/>
                <a:cs typeface="Calibri"/>
              </a:rPr>
              <a:t>Թույլատրել հավելվածն օգտագործելիս/այս հավելվածն օգտագործելիս</a:t>
            </a:r>
            <a:r>
              <a:rPr lang="hy" sz="2000" dirty="0">
                <a:solidFill>
                  <a:srgbClr val="002060"/>
                </a:solidFill>
                <a:latin typeface="Calibri"/>
                <a:cs typeface="Calibri"/>
              </a:rPr>
              <a:t>. սա թույլ է տալիս IHSS EVV բջջային հավելվածին օգտագործել տեղորոշման ծառայությունները, երբ մատակարարն օգտագործում է հավելվածը՝ մուտքի կամ դուրս գալու համար: Մատակարարներին չի առաջարկվի միացնել գտնվելու վայրը:</a:t>
            </a:r>
          </a:p>
        </p:txBody>
      </p:sp>
    </p:spTree>
    <p:extLst>
      <p:ext uri="{BB962C8B-B14F-4D97-AF65-F5344CB8AC3E}">
        <p14:creationId xmlns:p14="http://schemas.microsoft.com/office/powerpoint/2010/main" val="2306638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834" y="236225"/>
            <a:ext cx="11712498" cy="895489"/>
          </a:xfrm>
        </p:spPr>
        <p:txBody>
          <a:bodyPr>
            <a:normAutofit/>
          </a:bodyPr>
          <a:lstStyle/>
          <a:p>
            <a:pPr algn="ctr"/>
            <a:r>
              <a:rPr lang="hy-AM" sz="4000" dirty="0">
                <a:solidFill>
                  <a:srgbClr val="002060"/>
                </a:solidFill>
                <a:latin typeface="Calibri"/>
                <a:cs typeface="Calibri"/>
              </a:rPr>
              <a:t>Տեղորոշումը </a:t>
            </a:r>
            <a:r>
              <a:rPr lang="hy" sz="4000" cap="none" dirty="0">
                <a:solidFill>
                  <a:srgbClr val="002060"/>
                </a:solidFill>
                <a:latin typeface="Calibri"/>
                <a:cs typeface="Calibri"/>
              </a:rPr>
              <a:t>միացված չէ</a:t>
            </a:r>
            <a:endParaRPr lang="en-GB" sz="40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14C89E-43FD-4E74-AD67-51A238C0E6AA}"/>
              </a:ext>
            </a:extLst>
          </p:cNvPr>
          <p:cNvSpPr/>
          <p:nvPr/>
        </p:nvSpPr>
        <p:spPr>
          <a:xfrm>
            <a:off x="159834" y="961642"/>
            <a:ext cx="11712498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hy" sz="2800" dirty="0">
                <a:solidFill>
                  <a:srgbClr val="002060"/>
                </a:solidFill>
                <a:latin typeface="Calibri"/>
                <a:cs typeface="Calibri"/>
              </a:rPr>
              <a:t>Ի՞նչ կլինի, եթե մատակարարը չմիացնի կամ չկիսվի իր գտնվելու վայրով։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443978-1282-4489-9E77-27CA0D473EE6}"/>
              </a:ext>
            </a:extLst>
          </p:cNvPr>
          <p:cNvSpPr/>
          <p:nvPr/>
        </p:nvSpPr>
        <p:spPr>
          <a:xfrm>
            <a:off x="1132703" y="1935981"/>
            <a:ext cx="5633630" cy="498072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y" sz="2800" dirty="0">
                <a:solidFill>
                  <a:srgbClr val="002060"/>
                </a:solidFill>
                <a:latin typeface="Calibri"/>
                <a:cs typeface="Calibri"/>
              </a:rPr>
              <a:t>Մատակարարը կստանա նախազգուշական հաղորդագրություն՝ խնդրելով միացնել իր գտնվելու վայրը:</a:t>
            </a:r>
            <a:endParaRPr lang="en-US" sz="2800" dirty="0">
              <a:solidFill>
                <a:srgbClr val="002060"/>
              </a:solidFill>
              <a:latin typeface="Calibri"/>
              <a:cs typeface="Calibri"/>
            </a:endParaRPr>
          </a:p>
          <a:p>
            <a:endParaRPr lang="en-US" sz="28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y" sz="2800" dirty="0">
                <a:solidFill>
                  <a:srgbClr val="002060"/>
                </a:solidFill>
                <a:latin typeface="Calibri"/>
                <a:cs typeface="Calibri"/>
              </a:rPr>
              <a:t>Մատակարարը </a:t>
            </a:r>
            <a:r>
              <a:rPr lang="hy" sz="2800" b="1" dirty="0">
                <a:solidFill>
                  <a:srgbClr val="002060"/>
                </a:solidFill>
                <a:latin typeface="Calibri"/>
                <a:cs typeface="Calibri"/>
              </a:rPr>
              <a:t>ՉԻ </a:t>
            </a:r>
            <a:r>
              <a:rPr lang="hy" sz="2800" dirty="0">
                <a:solidFill>
                  <a:srgbClr val="002060"/>
                </a:solidFill>
                <a:latin typeface="Calibri"/>
                <a:cs typeface="Calibri"/>
              </a:rPr>
              <a:t>կարողանա շարունակել մուտքի/ելքի գրանցման գործընթացը, քանի դեռ չի միացրել իր գտնվելու վայրը: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endParaRPr lang="en-US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7" descr="Image of the cell phone displaying the onboarding screen for the mobile app.">
            <a:extLst>
              <a:ext uri="{FF2B5EF4-FFF2-40B4-BE49-F238E27FC236}">
                <a16:creationId xmlns:a16="http://schemas.microsoft.com/office/drawing/2014/main" id="{2A457933-47E0-4D6C-93BF-E5EF59D2A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5104" y="1535087"/>
            <a:ext cx="3084194" cy="492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59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69371" y="422582"/>
            <a:ext cx="10986655" cy="843261"/>
          </a:xfrm>
        </p:spPr>
        <p:txBody>
          <a:bodyPr>
            <a:normAutofit fontScale="90000"/>
          </a:bodyPr>
          <a:lstStyle/>
          <a:p>
            <a:pPr algn="ctr"/>
            <a:r>
              <a:rPr lang="hy" sz="3600" cap="none" dirty="0">
                <a:solidFill>
                  <a:srgbClr val="002060"/>
                </a:solidFill>
                <a:latin typeface="Calibri" panose="020F0502020204030204" pitchFamily="34" charset="0"/>
              </a:rPr>
              <a:t>Միացնել </a:t>
            </a:r>
            <a:r>
              <a:rPr lang="hy" sz="3600" dirty="0">
                <a:solidFill>
                  <a:srgbClr val="002060"/>
                </a:solidFill>
                <a:latin typeface="Calibri" panose="020F0502020204030204" pitchFamily="34" charset="0"/>
              </a:rPr>
              <a:t>տ</a:t>
            </a:r>
            <a:r>
              <a:rPr lang="hy" sz="3600" cap="none" dirty="0">
                <a:solidFill>
                  <a:srgbClr val="002060"/>
                </a:solidFill>
                <a:latin typeface="Calibri" panose="020F0502020204030204" pitchFamily="34" charset="0"/>
              </a:rPr>
              <a:t>եղորոշումը հեռախոսի կարգավորումների մեջ</a:t>
            </a:r>
            <a:br>
              <a:rPr lang="en-US" sz="4900" cap="none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br>
              <a:rPr lang="en-US" sz="4900" cap="none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endParaRPr lang="en-GB" sz="36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14C89E-43FD-4E74-AD67-51A238C0E6AA}"/>
              </a:ext>
            </a:extLst>
          </p:cNvPr>
          <p:cNvSpPr/>
          <p:nvPr/>
        </p:nvSpPr>
        <p:spPr>
          <a:xfrm>
            <a:off x="538378" y="1415005"/>
            <a:ext cx="8926897" cy="442858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y" sz="2100" dirty="0">
                <a:solidFill>
                  <a:srgbClr val="002060"/>
                </a:solidFill>
                <a:latin typeface="Calibri"/>
                <a:cs typeface="Calibri"/>
              </a:rPr>
              <a:t>Եթե մատակարարը չի միացնում իր գտնվելու վայրը հավելվածում կամ անջատել է ճշգրիտ գտնվելու վայրը, նա կստանա հաղորդագրություն՝ խնդրելով միացնել տեղորոշումը կարգավորումների մեջ։</a:t>
            </a:r>
            <a:endParaRPr lang="en-US" sz="21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hy" sz="2100" dirty="0">
                <a:solidFill>
                  <a:srgbClr val="002060"/>
                </a:solidFill>
                <a:latin typeface="Calibri"/>
                <a:cs typeface="Calibri"/>
              </a:rPr>
              <a:t>Բացեք կարգավորումները</a:t>
            </a:r>
          </a:p>
          <a:p>
            <a:pPr>
              <a:lnSpc>
                <a:spcPct val="150000"/>
              </a:lnSpc>
            </a:pPr>
            <a:r>
              <a:rPr lang="hy" sz="2100" dirty="0">
                <a:solidFill>
                  <a:srgbClr val="002060"/>
                </a:solidFill>
                <a:latin typeface="Calibri"/>
                <a:cs typeface="Calibri"/>
              </a:rPr>
              <a:t>Ձեր գտնվելու վայրը կարգավորումներում միացնելու համար ընտրեք «Բացել կարգավորումները», որպեսզի ուղղորդվեք դեպի հավելվածների տեղադրության տարբերակը՝ ընտրելու ձեր գտնվելու վայրի նախընտրելի տարբերակը: </a:t>
            </a:r>
            <a:endParaRPr lang="en-US" sz="2100" dirty="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2060"/>
                </a:solidFill>
                <a:latin typeface="Calibri"/>
                <a:cs typeface="Calibri"/>
              </a:rPr>
              <a:t>	</a:t>
            </a:r>
            <a:r>
              <a:rPr lang="hy" sz="2200" dirty="0">
                <a:solidFill>
                  <a:srgbClr val="002060"/>
                </a:solidFill>
                <a:latin typeface="Calibri"/>
                <a:cs typeface="Calibri"/>
              </a:rPr>
              <a:t>Սեղմեք «</a:t>
            </a:r>
            <a:r>
              <a:rPr lang="en-US" sz="2200" dirty="0">
                <a:solidFill>
                  <a:srgbClr val="002060"/>
                </a:solidFill>
                <a:cs typeface="Calibri"/>
              </a:rPr>
              <a:t>Open Settings</a:t>
            </a:r>
            <a:r>
              <a:rPr lang="hy-AM" sz="2200" dirty="0">
                <a:solidFill>
                  <a:srgbClr val="002060"/>
                </a:solidFill>
                <a:cs typeface="Calibri"/>
              </a:rPr>
              <a:t>»</a:t>
            </a:r>
            <a:r>
              <a:rPr lang="en-US" sz="2200" dirty="0">
                <a:solidFill>
                  <a:srgbClr val="002060"/>
                </a:solidFill>
                <a:cs typeface="Calibri"/>
              </a:rPr>
              <a:t> </a:t>
            </a:r>
            <a:r>
              <a:rPr lang="hy-AM" sz="2200" dirty="0">
                <a:solidFill>
                  <a:srgbClr val="002060"/>
                </a:solidFill>
                <a:cs typeface="Calibri"/>
              </a:rPr>
              <a:t> / «</a:t>
            </a:r>
            <a:r>
              <a:rPr lang="hy" sz="2200" dirty="0">
                <a:solidFill>
                  <a:srgbClr val="002060"/>
                </a:solidFill>
                <a:latin typeface="Calibri"/>
                <a:cs typeface="Calibri"/>
              </a:rPr>
              <a:t>Բացել կարգավորումները»</a:t>
            </a:r>
            <a:endParaRPr lang="en-US" sz="2200" i="1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Image of the pop up message to informing you to enable your location in settings on an iPhone including the open setting button, and not now link.">
            <a:extLst>
              <a:ext uri="{FF2B5EF4-FFF2-40B4-BE49-F238E27FC236}">
                <a16:creationId xmlns:a16="http://schemas.microsoft.com/office/drawing/2014/main" id="{F4205DE2-2D5C-4397-9BBA-6EE4FE12092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737" y="1415005"/>
            <a:ext cx="2639290" cy="45498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ight Arrow 1"/>
          <p:cNvSpPr/>
          <p:nvPr/>
        </p:nvSpPr>
        <p:spPr>
          <a:xfrm>
            <a:off x="8909222" y="5313405"/>
            <a:ext cx="753762" cy="3459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70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2">
            <a:extLst>
              <a:ext uri="{FF2B5EF4-FFF2-40B4-BE49-F238E27FC236}">
                <a16:creationId xmlns:a16="http://schemas.microsoft.com/office/drawing/2014/main" id="{46301D49-609E-4714-AD6D-2BDC0C3034BA}"/>
              </a:ext>
            </a:extLst>
          </p:cNvPr>
          <p:cNvSpPr/>
          <p:nvPr/>
        </p:nvSpPr>
        <p:spPr>
          <a:xfrm flipV="1">
            <a:off x="7087735" y="0"/>
            <a:ext cx="5104265" cy="4013777"/>
          </a:xfrm>
          <a:custGeom>
            <a:avLst/>
            <a:gdLst>
              <a:gd name="connsiteX0" fmla="*/ 2376698 w 4456802"/>
              <a:gd name="connsiteY0" fmla="*/ 0 h 3499103"/>
              <a:gd name="connsiteX1" fmla="*/ 4347493 w 4456802"/>
              <a:gd name="connsiteY1" fmla="*/ 1047864 h 3499103"/>
              <a:gd name="connsiteX2" fmla="*/ 4456802 w 4456802"/>
              <a:gd name="connsiteY2" fmla="*/ 1227791 h 3499103"/>
              <a:gd name="connsiteX3" fmla="*/ 4456802 w 4456802"/>
              <a:gd name="connsiteY3" fmla="*/ 3499103 h 3499103"/>
              <a:gd name="connsiteX4" fmla="*/ 281811 w 4456802"/>
              <a:gd name="connsiteY4" fmla="*/ 3499103 h 3499103"/>
              <a:gd name="connsiteX5" fmla="*/ 186773 w 4456802"/>
              <a:gd name="connsiteY5" fmla="*/ 3301816 h 3499103"/>
              <a:gd name="connsiteX6" fmla="*/ 0 w 4456802"/>
              <a:gd name="connsiteY6" fmla="*/ 2376698 h 3499103"/>
              <a:gd name="connsiteX7" fmla="*/ 2376698 w 4456802"/>
              <a:gd name="connsiteY7" fmla="*/ 0 h 3499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6802" h="3499103">
                <a:moveTo>
                  <a:pt x="2376698" y="0"/>
                </a:moveTo>
                <a:cubicBezTo>
                  <a:pt x="3197082" y="0"/>
                  <a:pt x="3920383" y="415658"/>
                  <a:pt x="4347493" y="1047864"/>
                </a:cubicBezTo>
                <a:lnTo>
                  <a:pt x="4456802" y="1227791"/>
                </a:lnTo>
                <a:lnTo>
                  <a:pt x="4456802" y="3499103"/>
                </a:lnTo>
                <a:lnTo>
                  <a:pt x="281811" y="3499103"/>
                </a:lnTo>
                <a:lnTo>
                  <a:pt x="186773" y="3301816"/>
                </a:lnTo>
                <a:cubicBezTo>
                  <a:pt x="66506" y="3017472"/>
                  <a:pt x="0" y="2704852"/>
                  <a:pt x="0" y="2376698"/>
                </a:cubicBezTo>
                <a:cubicBezTo>
                  <a:pt x="0" y="1064084"/>
                  <a:pt x="1064084" y="0"/>
                  <a:pt x="2376698" y="0"/>
                </a:cubicBezTo>
                <a:close/>
              </a:path>
            </a:pathLst>
          </a:custGeom>
          <a:solidFill>
            <a:srgbClr val="7030A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DB358BE-87DE-4810-A8B0-AB0A4E5DB09A}"/>
              </a:ext>
            </a:extLst>
          </p:cNvPr>
          <p:cNvSpPr/>
          <p:nvPr/>
        </p:nvSpPr>
        <p:spPr>
          <a:xfrm>
            <a:off x="0" y="0"/>
            <a:ext cx="315411" cy="177996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F62BE3-FB30-418C-8C3D-BB18A545C45A}"/>
              </a:ext>
            </a:extLst>
          </p:cNvPr>
          <p:cNvSpPr/>
          <p:nvPr/>
        </p:nvSpPr>
        <p:spPr>
          <a:xfrm>
            <a:off x="10078339" y="284"/>
            <a:ext cx="340703" cy="177967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17" t="3236" r="10692" b="6281"/>
          <a:stretch/>
        </p:blipFill>
        <p:spPr>
          <a:xfrm>
            <a:off x="1946874" y="3984480"/>
            <a:ext cx="1248871" cy="1444527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832378" y="2562459"/>
            <a:ext cx="1953928" cy="1660176"/>
          </a:xfrm>
          <a:prstGeom prst="cloudCallout">
            <a:avLst>
              <a:gd name="adj1" fmla="val -31670"/>
              <a:gd name="adj2" fmla="val 7119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4C692D-575F-4139-A4A9-37E06CA909DD}"/>
              </a:ext>
            </a:extLst>
          </p:cNvPr>
          <p:cNvSpPr/>
          <p:nvPr/>
        </p:nvSpPr>
        <p:spPr>
          <a:xfrm>
            <a:off x="315411" y="221958"/>
            <a:ext cx="9788220" cy="1558002"/>
          </a:xfrm>
          <a:prstGeom prst="rect">
            <a:avLst/>
          </a:prstGeom>
          <a:solidFill>
            <a:srgbClr val="7030A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431573-F5DB-4864-AEF7-C5C7BEB80CD2}"/>
              </a:ext>
            </a:extLst>
          </p:cNvPr>
          <p:cNvSpPr/>
          <p:nvPr/>
        </p:nvSpPr>
        <p:spPr>
          <a:xfrm>
            <a:off x="315411" y="339334"/>
            <a:ext cx="11146700" cy="1150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hy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Էլեկտրոնային այցելությունների ստուգման (EVV) թրեյնինգ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8" t="12308" r="25187"/>
          <a:stretch/>
        </p:blipFill>
        <p:spPr>
          <a:xfrm>
            <a:off x="1368742" y="2147747"/>
            <a:ext cx="1029903" cy="19044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84C692D-575F-4139-A4A9-37E06CA909DD}"/>
              </a:ext>
            </a:extLst>
          </p:cNvPr>
          <p:cNvSpPr/>
          <p:nvPr/>
        </p:nvSpPr>
        <p:spPr>
          <a:xfrm>
            <a:off x="3554909" y="1178223"/>
            <a:ext cx="6864133" cy="4162446"/>
          </a:xfrm>
          <a:prstGeom prst="rect">
            <a:avLst/>
          </a:prstGeom>
          <a:solidFill>
            <a:srgbClr val="7030A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6E0193-47E0-4A1B-BF0A-4D137E63CCB2}"/>
              </a:ext>
            </a:extLst>
          </p:cNvPr>
          <p:cNvSpPr/>
          <p:nvPr/>
        </p:nvSpPr>
        <p:spPr>
          <a:xfrm>
            <a:off x="3576346" y="1230834"/>
            <a:ext cx="7022777" cy="412420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hy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ՕՐԱԿԱՐԳ</a:t>
            </a:r>
            <a:endParaRPr lang="hy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hy" sz="2600" dirty="0">
                <a:solidFill>
                  <a:schemeClr val="bg1"/>
                </a:solidFill>
              </a:rPr>
              <a:t>Բարի գալուստ և աշխատանքային </a:t>
            </a:r>
            <a:r>
              <a:rPr lang="hy-AM" sz="2600" dirty="0">
                <a:solidFill>
                  <a:schemeClr val="bg1"/>
                </a:solidFill>
              </a:rPr>
              <a:t>համաձայ</a:t>
            </a:r>
            <a:r>
              <a:rPr lang="hy" sz="2600" dirty="0">
                <a:solidFill>
                  <a:schemeClr val="bg1"/>
                </a:solidFill>
              </a:rPr>
              <a:t>նագրեր</a:t>
            </a:r>
          </a:p>
          <a:p>
            <a:pPr marL="800100" lvl="1" indent="-342900">
              <a:buFont typeface="+mj-lt"/>
              <a:buAutoNum type="arabicPeriod"/>
            </a:pPr>
            <a:r>
              <a:rPr lang="hy" sz="2600" dirty="0">
                <a:solidFill>
                  <a:schemeClr val="bg1"/>
                </a:solidFill>
              </a:rPr>
              <a:t>Ինչպես ենք հասել այստեղ</a:t>
            </a:r>
          </a:p>
          <a:p>
            <a:pPr marL="800100" lvl="1" indent="-342900">
              <a:buFont typeface="+mj-lt"/>
              <a:buAutoNum type="arabicPeriod"/>
            </a:pPr>
            <a:r>
              <a:rPr lang="hy" sz="2600" dirty="0">
                <a:solidFill>
                  <a:schemeClr val="bg1"/>
                </a:solidFill>
              </a:rPr>
              <a:t>Ում է վերաբերում</a:t>
            </a:r>
          </a:p>
          <a:p>
            <a:pPr marL="800100" lvl="1" indent="-342900">
              <a:buFont typeface="+mj-lt"/>
              <a:buAutoNum type="arabicPeriod"/>
            </a:pPr>
            <a:r>
              <a:rPr lang="hy-AM" sz="2600" dirty="0">
                <a:solidFill>
                  <a:schemeClr val="bg1"/>
                </a:solidFill>
              </a:rPr>
              <a:t>Շահառու</a:t>
            </a:r>
            <a:r>
              <a:rPr lang="hy" sz="2600" dirty="0">
                <a:solidFill>
                  <a:schemeClr val="bg1"/>
                </a:solidFill>
              </a:rPr>
              <a:t>ի հետ բնակվող մատակարարի հավաստագրում</a:t>
            </a:r>
          </a:p>
          <a:p>
            <a:pPr marL="800100" lvl="1" indent="-342900">
              <a:buFont typeface="+mj-lt"/>
              <a:buAutoNum type="arabicPeriod"/>
            </a:pPr>
            <a:r>
              <a:rPr lang="hy" sz="2600" dirty="0">
                <a:solidFill>
                  <a:schemeClr val="bg1"/>
                </a:solidFill>
              </a:rPr>
              <a:t>Այն, ինչը գիտենք, որ ճի</a:t>
            </a:r>
            <a:r>
              <a:rPr lang="hy-AM" sz="2600" dirty="0">
                <a:solidFill>
                  <a:schemeClr val="bg1"/>
                </a:solidFill>
              </a:rPr>
              <a:t>շ</a:t>
            </a:r>
            <a:r>
              <a:rPr lang="hy" sz="2600" dirty="0">
                <a:solidFill>
                  <a:schemeClr val="bg1"/>
                </a:solidFill>
              </a:rPr>
              <a:t>տ է</a:t>
            </a:r>
          </a:p>
          <a:p>
            <a:pPr marL="800100" lvl="1" indent="-342900">
              <a:buFont typeface="+mj-lt"/>
              <a:buAutoNum type="arabicPeriod"/>
            </a:pPr>
            <a:r>
              <a:rPr lang="hy" sz="2600" dirty="0">
                <a:solidFill>
                  <a:schemeClr val="bg1"/>
                </a:solidFill>
              </a:rPr>
              <a:t>Եկեք վերապատրաստենք ձեզ</a:t>
            </a:r>
          </a:p>
          <a:p>
            <a:pPr marL="800100" lvl="1" indent="-342900">
              <a:buFont typeface="+mj-lt"/>
              <a:buAutoNum type="arabicPeriod"/>
            </a:pPr>
            <a:r>
              <a:rPr lang="hy" sz="2600" dirty="0">
                <a:solidFill>
                  <a:schemeClr val="bg1"/>
                </a:solidFill>
              </a:rPr>
              <a:t>Հարցեր և պատասխաններ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-12145" y="3843940"/>
            <a:ext cx="3014060" cy="3014060"/>
            <a:chOff x="47970" y="3801500"/>
            <a:chExt cx="3014060" cy="301406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970" y="3801500"/>
              <a:ext cx="3014060" cy="3014060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1036872" y="4607982"/>
              <a:ext cx="233663" cy="2502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t="6704" b="6694"/>
          <a:stretch/>
        </p:blipFill>
        <p:spPr>
          <a:xfrm>
            <a:off x="10833356" y="0"/>
            <a:ext cx="968955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93750" y="6345151"/>
            <a:ext cx="1765663" cy="41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8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2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43488" y="260003"/>
            <a:ext cx="10515600" cy="90377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 </a:t>
            </a:r>
            <a:r>
              <a:rPr lang="en-US" sz="4000" cap="none" dirty="0">
                <a:solidFill>
                  <a:srgbClr val="002060"/>
                </a:solidFill>
                <a:latin typeface="Calibri"/>
                <a:cs typeface="Calibri"/>
              </a:rPr>
              <a:t>Check-In </a:t>
            </a:r>
            <a:r>
              <a:rPr lang="hy-AM" sz="4000" cap="none" dirty="0">
                <a:solidFill>
                  <a:srgbClr val="002060"/>
                </a:solidFill>
                <a:latin typeface="Calibri"/>
                <a:cs typeface="Calibri"/>
              </a:rPr>
              <a:t>էկրան</a:t>
            </a:r>
            <a:r>
              <a:rPr lang="en-US" sz="4400" cap="none" dirty="0">
                <a:solidFill>
                  <a:srgbClr val="002060"/>
                </a:solidFill>
                <a:latin typeface="Calibri"/>
                <a:cs typeface="Calibri"/>
              </a:rPr>
              <a:t> </a:t>
            </a:r>
            <a:endParaRPr lang="en-GB" sz="44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EA3724-E402-4C50-A037-A0687F9782AE}"/>
              </a:ext>
            </a:extLst>
          </p:cNvPr>
          <p:cNvSpPr/>
          <p:nvPr/>
        </p:nvSpPr>
        <p:spPr>
          <a:xfrm>
            <a:off x="429660" y="1034689"/>
            <a:ext cx="10932501" cy="637418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y" sz="2800" dirty="0">
                <a:solidFill>
                  <a:srgbClr val="002060"/>
                </a:solidFill>
                <a:latin typeface="Calibri"/>
                <a:cs typeface="Calibri"/>
              </a:rPr>
              <a:t>Դուք կտեսնեք այն </a:t>
            </a:r>
            <a:r>
              <a:rPr lang="hy-AM" sz="2800" dirty="0">
                <a:solidFill>
                  <a:srgbClr val="002060"/>
                </a:solidFill>
                <a:latin typeface="Calibri"/>
                <a:cs typeface="Calibri"/>
              </a:rPr>
              <a:t>Շահառու</a:t>
            </a:r>
            <a:r>
              <a:rPr lang="hy" sz="2800" dirty="0">
                <a:solidFill>
                  <a:srgbClr val="002060"/>
                </a:solidFill>
                <a:latin typeface="Calibri"/>
                <a:cs typeface="Calibri"/>
              </a:rPr>
              <a:t>ի(ների) անունը(ներ)ը, որոնց հետ աշխատում եք:</a:t>
            </a:r>
            <a:endParaRPr lang="en-US" sz="2800" dirty="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hy" sz="2800" dirty="0">
                <a:solidFill>
                  <a:srgbClr val="002060"/>
                </a:solidFill>
                <a:latin typeface="Calibri"/>
                <a:cs typeface="Calibri"/>
              </a:rPr>
              <a:t>Մատակարարները պետք է.</a:t>
            </a:r>
          </a:p>
          <a:p>
            <a:pPr>
              <a:lnSpc>
                <a:spcPct val="150000"/>
              </a:lnSpc>
            </a:pPr>
            <a:r>
              <a:rPr lang="hy" sz="2800" dirty="0">
                <a:solidFill>
                  <a:srgbClr val="002060"/>
                </a:solidFill>
                <a:latin typeface="Calibri"/>
                <a:cs typeface="Calibri"/>
              </a:rPr>
              <a:t>1. Ընտրեն </a:t>
            </a:r>
            <a:r>
              <a:rPr lang="hy-AM" sz="2800" dirty="0">
                <a:solidFill>
                  <a:srgbClr val="002060"/>
                </a:solidFill>
                <a:latin typeface="Calibri"/>
                <a:cs typeface="Calibri"/>
              </a:rPr>
              <a:t>Շահառու</a:t>
            </a:r>
            <a:r>
              <a:rPr lang="hy" sz="2800" dirty="0">
                <a:solidFill>
                  <a:srgbClr val="002060"/>
                </a:solidFill>
                <a:latin typeface="Calibri"/>
                <a:cs typeface="Calibri"/>
              </a:rPr>
              <a:t>ին</a:t>
            </a:r>
          </a:p>
          <a:p>
            <a:pPr>
              <a:lnSpc>
                <a:spcPct val="150000"/>
              </a:lnSpc>
            </a:pPr>
            <a:r>
              <a:rPr lang="hy" sz="2800" dirty="0">
                <a:solidFill>
                  <a:srgbClr val="002060"/>
                </a:solidFill>
                <a:latin typeface="Calibri"/>
                <a:cs typeface="Calibri"/>
              </a:rPr>
              <a:t>2. Ընտրեն գտնվելու վայրը՝ </a:t>
            </a:r>
            <a:r>
              <a:rPr lang="hy" sz="2800" b="1" dirty="0">
                <a:solidFill>
                  <a:srgbClr val="002060"/>
                </a:solidFill>
                <a:latin typeface="Calibri"/>
                <a:cs typeface="Calibri"/>
              </a:rPr>
              <a:t>տուն </a:t>
            </a:r>
            <a:r>
              <a:rPr lang="hy" sz="2800" dirty="0">
                <a:solidFill>
                  <a:srgbClr val="002060"/>
                </a:solidFill>
                <a:latin typeface="Calibri"/>
                <a:cs typeface="Calibri"/>
              </a:rPr>
              <a:t>կամ </a:t>
            </a:r>
            <a:r>
              <a:rPr lang="hy" sz="2800" b="1" dirty="0">
                <a:solidFill>
                  <a:srgbClr val="002060"/>
                </a:solidFill>
                <a:latin typeface="Calibri"/>
                <a:cs typeface="Calibri"/>
              </a:rPr>
              <a:t>համայնք</a:t>
            </a:r>
            <a:r>
              <a:rPr lang="hy" sz="2800" dirty="0">
                <a:solidFill>
                  <a:srgbClr val="002060"/>
                </a:solidFill>
                <a:latin typeface="Calibri"/>
                <a:cs typeface="Calibri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hy" sz="2800" dirty="0">
                <a:solidFill>
                  <a:srgbClr val="002060"/>
                </a:solidFill>
                <a:latin typeface="Calibri"/>
                <a:cs typeface="Calibri"/>
              </a:rPr>
              <a:t>3. Սեղմեն </a:t>
            </a:r>
            <a:r>
              <a:rPr lang="hy" sz="2800" b="1" dirty="0">
                <a:solidFill>
                  <a:srgbClr val="002060"/>
                </a:solidFill>
                <a:latin typeface="Calibri"/>
                <a:cs typeface="Calibri"/>
              </a:rPr>
              <a:t>Check-in </a:t>
            </a:r>
            <a:r>
              <a:rPr lang="hy" sz="2800" dirty="0">
                <a:solidFill>
                  <a:srgbClr val="002060"/>
                </a:solidFill>
                <a:latin typeface="Calibri"/>
                <a:cs typeface="Calibri"/>
              </a:rPr>
              <a:t>կոճակը: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hy" sz="2000" dirty="0">
                <a:solidFill>
                  <a:srgbClr val="002060"/>
                </a:solidFill>
                <a:latin typeface="Calibri"/>
                <a:cs typeface="Calibri"/>
              </a:rPr>
              <a:t>Մեկից ավելի սպատող = ընտրեք այն սպատողին, ում համար  </a:t>
            </a:r>
          </a:p>
          <a:p>
            <a:pPr>
              <a:lnSpc>
                <a:spcPct val="150000"/>
              </a:lnSpc>
            </a:pPr>
            <a:r>
              <a:rPr lang="hy" sz="2000" dirty="0">
                <a:solidFill>
                  <a:srgbClr val="002060"/>
                </a:solidFill>
                <a:latin typeface="Calibri"/>
                <a:cs typeface="Calibri"/>
              </a:rPr>
              <a:t>ցանկանում եք գրանցվել: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 descr="Image of the IHSS EVV Mobile App recipient selection screen for check-in including the location selection and check-in button.">
            <a:extLst>
              <a:ext uri="{FF2B5EF4-FFF2-40B4-BE49-F238E27FC236}">
                <a16:creationId xmlns:a16="http://schemas.microsoft.com/office/drawing/2014/main" id="{EDE1D5E1-D24E-4B45-A906-3E69B751BA7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223" y="1729309"/>
            <a:ext cx="3235117" cy="49849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6D18CD-74A0-02A2-63A0-3D5E520D0A23}"/>
              </a:ext>
            </a:extLst>
          </p:cNvPr>
          <p:cNvSpPr txBox="1"/>
          <p:nvPr/>
        </p:nvSpPr>
        <p:spPr>
          <a:xfrm>
            <a:off x="9317397" y="4037114"/>
            <a:ext cx="1682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Chad Olivetrees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6D18CD-74A0-02A2-63A0-3D5E520D0A23}"/>
              </a:ext>
            </a:extLst>
          </p:cNvPr>
          <p:cNvSpPr txBox="1"/>
          <p:nvPr/>
        </p:nvSpPr>
        <p:spPr>
          <a:xfrm>
            <a:off x="8155828" y="396017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6D18CD-74A0-02A2-63A0-3D5E520D0A23}"/>
              </a:ext>
            </a:extLst>
          </p:cNvPr>
          <p:cNvSpPr txBox="1"/>
          <p:nvPr/>
        </p:nvSpPr>
        <p:spPr>
          <a:xfrm>
            <a:off x="8128532" y="491856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6D18CD-74A0-02A2-63A0-3D5E520D0A23}"/>
              </a:ext>
            </a:extLst>
          </p:cNvPr>
          <p:cNvSpPr txBox="1"/>
          <p:nvPr/>
        </p:nvSpPr>
        <p:spPr>
          <a:xfrm>
            <a:off x="8359184" y="562447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55662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43488" y="260003"/>
            <a:ext cx="10515600" cy="1062170"/>
          </a:xfrm>
        </p:spPr>
        <p:txBody>
          <a:bodyPr>
            <a:normAutofit/>
          </a:bodyPr>
          <a:lstStyle/>
          <a:p>
            <a:pPr algn="ctr"/>
            <a:r>
              <a:rPr lang="en-US" sz="3400" cap="none" dirty="0">
                <a:solidFill>
                  <a:srgbClr val="002060"/>
                </a:solidFill>
                <a:latin typeface="Calibri"/>
                <a:cs typeface="Calibri"/>
              </a:rPr>
              <a:t>Check-In </a:t>
            </a:r>
            <a:r>
              <a:rPr lang="hy-AM" sz="3400" dirty="0">
                <a:solidFill>
                  <a:srgbClr val="002060"/>
                </a:solidFill>
                <a:latin typeface="Calibri"/>
                <a:cs typeface="Calibri"/>
              </a:rPr>
              <a:t>էկրան</a:t>
            </a:r>
            <a:br>
              <a:rPr lang="en-US" sz="3400" cap="none" dirty="0">
                <a:solidFill>
                  <a:srgbClr val="002060"/>
                </a:solidFill>
                <a:latin typeface="Calibri"/>
                <a:cs typeface="Calibri"/>
              </a:rPr>
            </a:br>
            <a:r>
              <a:rPr lang="hy-AM" sz="3400" cap="none" dirty="0">
                <a:solidFill>
                  <a:srgbClr val="002060"/>
                </a:solidFill>
                <a:latin typeface="Calibri"/>
                <a:cs typeface="Calibri"/>
              </a:rPr>
              <a:t>Ընտրել </a:t>
            </a:r>
            <a:r>
              <a:rPr lang="hy" sz="3400" dirty="0">
                <a:solidFill>
                  <a:srgbClr val="002060"/>
                </a:solidFill>
                <a:latin typeface="Calibri"/>
                <a:cs typeface="Calibri"/>
              </a:rPr>
              <a:t>ծրագրի տեսակը</a:t>
            </a:r>
            <a:endParaRPr lang="en-GB" sz="34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EA3724-E402-4C50-A037-A0687F9782AE}"/>
              </a:ext>
            </a:extLst>
          </p:cNvPr>
          <p:cNvSpPr/>
          <p:nvPr/>
        </p:nvSpPr>
        <p:spPr>
          <a:xfrm>
            <a:off x="518985" y="1322173"/>
            <a:ext cx="8024744" cy="805848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y" sz="2200" b="1" dirty="0">
                <a:solidFill>
                  <a:srgbClr val="002060"/>
                </a:solidFill>
                <a:latin typeface="Calibri"/>
                <a:cs typeface="Calibri"/>
              </a:rPr>
              <a:t>IHSS </a:t>
            </a:r>
            <a:r>
              <a:rPr lang="hy" sz="2200" dirty="0">
                <a:solidFill>
                  <a:srgbClr val="002060"/>
                </a:solidFill>
                <a:latin typeface="Calibri"/>
                <a:cs typeface="Calibri"/>
              </a:rPr>
              <a:t>կամ </a:t>
            </a:r>
            <a:r>
              <a:rPr lang="hy" sz="2200" b="1" dirty="0">
                <a:solidFill>
                  <a:srgbClr val="002060"/>
                </a:solidFill>
                <a:latin typeface="Calibri"/>
                <a:cs typeface="Calibri"/>
              </a:rPr>
              <a:t>WPCS </a:t>
            </a:r>
            <a:r>
              <a:rPr lang="hy" sz="2200" dirty="0">
                <a:solidFill>
                  <a:srgbClr val="002060"/>
                </a:solidFill>
                <a:latin typeface="Calibri"/>
                <a:cs typeface="Calibri"/>
              </a:rPr>
              <a:t>ծրագիր</a:t>
            </a:r>
          </a:p>
          <a:p>
            <a:pPr>
              <a:lnSpc>
                <a:spcPct val="150000"/>
              </a:lnSpc>
            </a:pPr>
            <a:endParaRPr lang="en-US" sz="1600" b="1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y" sz="2200" b="1" dirty="0">
                <a:solidFill>
                  <a:srgbClr val="002060"/>
                </a:solidFill>
                <a:latin typeface="Calibri"/>
                <a:cs typeface="Calibri"/>
              </a:rPr>
              <a:t>IHSS ծրագրի տեսակը</a:t>
            </a:r>
          </a:p>
          <a:p>
            <a:pPr>
              <a:lnSpc>
                <a:spcPct val="150000"/>
              </a:lnSpc>
            </a:pPr>
            <a:r>
              <a:rPr lang="hy" sz="2200" dirty="0">
                <a:solidFill>
                  <a:srgbClr val="002060"/>
                </a:solidFill>
                <a:latin typeface="Calibri"/>
                <a:cs typeface="Calibri"/>
              </a:rPr>
              <a:t>Այս տարբերակը </a:t>
            </a:r>
            <a:r>
              <a:rPr lang="hy" sz="2200" b="1" dirty="0">
                <a:solidFill>
                  <a:srgbClr val="002060"/>
                </a:solidFill>
                <a:latin typeface="Calibri"/>
                <a:cs typeface="Calibri"/>
              </a:rPr>
              <a:t>ՉԻ </a:t>
            </a:r>
            <a:r>
              <a:rPr lang="hy" sz="2200" dirty="0">
                <a:solidFill>
                  <a:srgbClr val="002060"/>
                </a:solidFill>
                <a:latin typeface="Calibri"/>
                <a:cs typeface="Calibri"/>
              </a:rPr>
              <a:t>ցուցադրվի, եթե </a:t>
            </a:r>
            <a:r>
              <a:rPr lang="hy-AM" sz="2200" dirty="0">
                <a:solidFill>
                  <a:srgbClr val="002060"/>
                </a:solidFill>
                <a:latin typeface="Calibri"/>
                <a:cs typeface="Calibri"/>
              </a:rPr>
              <a:t>շահառու</a:t>
            </a:r>
            <a:r>
              <a:rPr lang="hy" sz="2200" dirty="0">
                <a:solidFill>
                  <a:srgbClr val="002060"/>
                </a:solidFill>
                <a:latin typeface="Calibri"/>
                <a:cs typeface="Calibri"/>
              </a:rPr>
              <a:t>ն ստանում է միայն IHSS-ի ծառայություններ:</a:t>
            </a:r>
          </a:p>
          <a:p>
            <a:pPr>
              <a:lnSpc>
                <a:spcPct val="150000"/>
              </a:lnSpc>
            </a:pPr>
            <a:endParaRPr lang="en-US" sz="22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y" sz="2200" b="1" dirty="0">
                <a:solidFill>
                  <a:srgbClr val="002060"/>
                </a:solidFill>
                <a:latin typeface="Calibri"/>
                <a:cs typeface="Calibri"/>
              </a:rPr>
              <a:t>IHSS ԵՎ WPCS ԾՐԱԳՐԻ ՏԵՍԱԿՆԵՐԸ</a:t>
            </a:r>
          </a:p>
          <a:p>
            <a:pPr>
              <a:lnSpc>
                <a:spcPct val="150000"/>
              </a:lnSpc>
            </a:pPr>
            <a:r>
              <a:rPr lang="hy" sz="2200" dirty="0">
                <a:solidFill>
                  <a:srgbClr val="002060"/>
                </a:solidFill>
                <a:latin typeface="Calibri"/>
                <a:cs typeface="Calibri"/>
              </a:rPr>
              <a:t>Եթե շահառուն գրանցված է երկու ծրագրերում էլ (IHSS և WPCS), </a:t>
            </a:r>
            <a:r>
              <a:rPr lang="hy" sz="2200" b="1" dirty="0">
                <a:solidFill>
                  <a:srgbClr val="002060"/>
                </a:solidFill>
                <a:latin typeface="Calibri"/>
                <a:cs typeface="Calibri"/>
              </a:rPr>
              <a:t>«Ծրագրի տեսակն» ընտրելու </a:t>
            </a:r>
            <a:r>
              <a:rPr lang="hy" sz="2200" dirty="0">
                <a:solidFill>
                  <a:srgbClr val="002060"/>
                </a:solidFill>
                <a:latin typeface="Calibri"/>
                <a:cs typeface="Calibri"/>
              </a:rPr>
              <a:t>տարբերակում երկու ծրագրերն էլ կցուցադրվեն </a:t>
            </a:r>
            <a:r>
              <a:rPr lang="en-US" sz="2200" dirty="0">
                <a:solidFill>
                  <a:srgbClr val="002060"/>
                </a:solidFill>
                <a:cs typeface="Calibri"/>
              </a:rPr>
              <a:t>Check-In </a:t>
            </a:r>
            <a:r>
              <a:rPr lang="hy" sz="2200" dirty="0">
                <a:solidFill>
                  <a:srgbClr val="002060"/>
                </a:solidFill>
                <a:latin typeface="Calibri"/>
                <a:cs typeface="Calibri"/>
              </a:rPr>
              <a:t>էկրանին: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2060"/>
                </a:solidFill>
                <a:latin typeface="Calibri"/>
                <a:cs typeface="Calibri"/>
              </a:rPr>
              <a:t>. </a:t>
            </a:r>
          </a:p>
          <a:p>
            <a:pPr>
              <a:lnSpc>
                <a:spcPct val="150000"/>
              </a:lnSpc>
            </a:pPr>
            <a:endParaRPr lang="en-US" sz="2800" dirty="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lnSpc>
                <a:spcPct val="150000"/>
              </a:lnSpc>
            </a:pPr>
            <a:endParaRPr lang="en-US" sz="28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endParaRPr lang="en-US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US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11" descr="Image of the IHSS EVV Mobile App recipient selection screen for check-in including the program type, either IHSS or WPCS option, location selection, and check-in button.">
            <a:extLst>
              <a:ext uri="{FF2B5EF4-FFF2-40B4-BE49-F238E27FC236}">
                <a16:creationId xmlns:a16="http://schemas.microsoft.com/office/drawing/2014/main" id="{392EC12A-CDE2-4348-9CAC-A6322CB66A4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378" y="1545329"/>
            <a:ext cx="2845605" cy="47044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E127BE-CFBB-C474-AEE2-B6FE36763FB9}"/>
              </a:ext>
            </a:extLst>
          </p:cNvPr>
          <p:cNvSpPr txBox="1"/>
          <p:nvPr/>
        </p:nvSpPr>
        <p:spPr>
          <a:xfrm>
            <a:off x="9579148" y="3410722"/>
            <a:ext cx="1682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Chad Olivetrees</a:t>
            </a:r>
          </a:p>
        </p:txBody>
      </p:sp>
      <p:sp>
        <p:nvSpPr>
          <p:cNvPr id="3" name="Right Arrow 2"/>
          <p:cNvSpPr/>
          <p:nvPr/>
        </p:nvSpPr>
        <p:spPr>
          <a:xfrm>
            <a:off x="8353168" y="4324865"/>
            <a:ext cx="644210" cy="5313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61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F9A82130-6AF7-49E1-AEE6-4C06CC7EA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22010" y="178594"/>
            <a:ext cx="11738343" cy="10914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kumimoji="0" lang="hy-AM" sz="40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</a:rPr>
              <a:t>Մուտք գործելու</a:t>
            </a:r>
            <a:r>
              <a:rPr kumimoji="0" lang="en-US" sz="36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lang="hy-AM" sz="40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</a:rPr>
              <a:t>հաստատման հաղորդագրություն</a:t>
            </a:r>
            <a:endParaRPr kumimoji="0" lang="en-US" sz="4000" b="0" i="0" u="none" strike="noStrike" kern="1200" cap="all" spc="1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8" name="Picture 7" descr="Image of a pop up message asking you to confirm if you want to check-in your recipient including the yes and no link.">
            <a:extLst>
              <a:ext uri="{FF2B5EF4-FFF2-40B4-BE49-F238E27FC236}">
                <a16:creationId xmlns:a16="http://schemas.microsoft.com/office/drawing/2014/main" id="{562C53F1-D1E1-4CF0-A155-B8AE68F5620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899" y="1411971"/>
            <a:ext cx="3075467" cy="502433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 descr="Image of the check-in button on the mobile app on the check-in screen.">
            <a:extLst>
              <a:ext uri="{FF2B5EF4-FFF2-40B4-BE49-F238E27FC236}">
                <a16:creationId xmlns:a16="http://schemas.microsoft.com/office/drawing/2014/main" id="{C915DFCE-3923-4D89-8A96-F4A2240F55E9}"/>
              </a:ext>
            </a:extLst>
          </p:cNvPr>
          <p:cNvSpPr/>
          <p:nvPr/>
        </p:nvSpPr>
        <p:spPr>
          <a:xfrm>
            <a:off x="4486939" y="5849530"/>
            <a:ext cx="2694661" cy="376287"/>
          </a:xfrm>
          <a:prstGeom prst="rect">
            <a:avLst/>
          </a:prstGeom>
          <a:solidFill>
            <a:srgbClr val="FC7404">
              <a:alpha val="32000"/>
            </a:srgbClr>
          </a:solidFill>
          <a:ln>
            <a:solidFill>
              <a:srgbClr val="FC74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65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F9A82130-6AF7-49E1-AEE6-4C06CC7EA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7960" y="202018"/>
            <a:ext cx="10717618" cy="119175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kumimoji="0" lang="en-US" sz="40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</a:rPr>
              <a:t>C</a:t>
            </a:r>
            <a:r>
              <a:rPr kumimoji="0" lang="en-US" sz="36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</a:rPr>
              <a:t>heck-In</a:t>
            </a:r>
            <a:r>
              <a:rPr kumimoji="0" lang="hy-AM" sz="36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</a:rPr>
              <a:t>-ի հաջող</a:t>
            </a:r>
            <a:r>
              <a:rPr kumimoji="0" lang="en-US" sz="36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lang="hy-AM" sz="36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</a:rPr>
              <a:t>հաստատում</a:t>
            </a:r>
            <a:endParaRPr kumimoji="0" lang="en-US" sz="3600" b="0" i="0" u="none" strike="noStrike" kern="1200" cap="all" spc="1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7" name="Picture 6" descr="Image of the IHSS EVV Mobile App check-in confirmation screen including the back to home button and check-in another recipient button.">
            <a:extLst>
              <a:ext uri="{FF2B5EF4-FFF2-40B4-BE49-F238E27FC236}">
                <a16:creationId xmlns:a16="http://schemas.microsoft.com/office/drawing/2014/main" id="{17B08871-8F39-4C8E-8861-D07B5EBBB67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167"/>
          <a:stretch/>
        </p:blipFill>
        <p:spPr bwMode="auto">
          <a:xfrm>
            <a:off x="4438185" y="1393774"/>
            <a:ext cx="3315629" cy="50398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34310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0218" y="191279"/>
            <a:ext cx="11611563" cy="966279"/>
          </a:xfrm>
        </p:spPr>
        <p:txBody>
          <a:bodyPr>
            <a:normAutofit fontScale="90000"/>
          </a:bodyPr>
          <a:lstStyle/>
          <a:p>
            <a:pPr algn="ctr"/>
            <a:r>
              <a:rPr lang="hy" dirty="0"/>
              <a:t>Ելք /</a:t>
            </a:r>
            <a:r>
              <a:rPr lang="en-US" dirty="0"/>
              <a:t>check-out</a:t>
            </a:r>
            <a:br>
              <a:rPr lang="en-US" sz="4900" cap="none" dirty="0">
                <a:solidFill>
                  <a:srgbClr val="002060"/>
                </a:solidFill>
                <a:latin typeface="Calibri"/>
                <a:cs typeface="Calibri"/>
              </a:rPr>
            </a:br>
            <a:r>
              <a:rPr lang="hy" sz="4900" cap="none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hy" sz="4000" cap="none" dirty="0">
                <a:solidFill>
                  <a:srgbClr val="002060"/>
                </a:solidFill>
                <a:latin typeface="Calibri"/>
                <a:cs typeface="Calibri"/>
              </a:rPr>
              <a:t>Գլխավոր Էկրան</a:t>
            </a:r>
            <a:endParaRPr lang="en-GB" sz="40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14C89E-43FD-4E74-AD67-51A238C0E6AA}"/>
              </a:ext>
            </a:extLst>
          </p:cNvPr>
          <p:cNvSpPr/>
          <p:nvPr/>
        </p:nvSpPr>
        <p:spPr>
          <a:xfrm>
            <a:off x="843488" y="1459358"/>
            <a:ext cx="7790639" cy="196964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y" sz="2800" dirty="0">
                <a:solidFill>
                  <a:srgbClr val="002060"/>
                </a:solidFill>
                <a:latin typeface="Calibri"/>
                <a:cs typeface="Calibri"/>
              </a:rPr>
              <a:t>Երբ մատակարարը մուտք գործի, ապա կտեղափոխվի IHSS EVV բջջային հավելվածի </a:t>
            </a:r>
            <a:r>
              <a:rPr lang="hy" sz="2800" b="1" dirty="0">
                <a:solidFill>
                  <a:srgbClr val="002060"/>
                </a:solidFill>
                <a:latin typeface="Calibri"/>
                <a:cs typeface="Calibri"/>
              </a:rPr>
              <a:t>գլխավոր էկրան։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7D1B22-054D-41C2-AD7F-B71A6563C714}"/>
              </a:ext>
            </a:extLst>
          </p:cNvPr>
          <p:cNvSpPr/>
          <p:nvPr/>
        </p:nvSpPr>
        <p:spPr>
          <a:xfrm>
            <a:off x="843488" y="3429000"/>
            <a:ext cx="7790640" cy="261597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y" sz="2800" dirty="0">
                <a:solidFill>
                  <a:srgbClr val="002060"/>
                </a:solidFill>
                <a:latin typeface="Calibri"/>
                <a:cs typeface="Calibri"/>
              </a:rPr>
              <a:t>Մատակարարը կընտրի այն գործողությունը, որը ցանկանում է կատարել՝ մուտք գործել կամ դուրս գալ: Դուրս գալու համար սեղմեք </a:t>
            </a:r>
            <a:r>
              <a:rPr lang="hy" sz="2800" b="1" dirty="0">
                <a:solidFill>
                  <a:srgbClr val="002060"/>
                </a:solidFill>
                <a:latin typeface="Calibri"/>
                <a:cs typeface="Calibri"/>
              </a:rPr>
              <a:t>Check-out հղմանը:</a:t>
            </a:r>
          </a:p>
        </p:txBody>
      </p:sp>
      <p:pic>
        <p:nvPicPr>
          <p:cNvPr id="12" name="Picture 11" descr="Image of the IHSS EVV home screen including the check-in buton, check-out button and logout link.">
            <a:extLst>
              <a:ext uri="{FF2B5EF4-FFF2-40B4-BE49-F238E27FC236}">
                <a16:creationId xmlns:a16="http://schemas.microsoft.com/office/drawing/2014/main" id="{4329B785-A78C-4582-85A8-6D9A94B4285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" r="1363"/>
          <a:stretch/>
        </p:blipFill>
        <p:spPr bwMode="auto">
          <a:xfrm>
            <a:off x="8634128" y="660400"/>
            <a:ext cx="2938112" cy="52698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60276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43487" y="260003"/>
            <a:ext cx="10788531" cy="1094226"/>
          </a:xfrm>
        </p:spPr>
        <p:txBody>
          <a:bodyPr>
            <a:normAutofit/>
          </a:bodyPr>
          <a:lstStyle/>
          <a:p>
            <a:pPr algn="ctr"/>
            <a:r>
              <a:rPr lang="hy" sz="4000" cap="none" dirty="0">
                <a:solidFill>
                  <a:srgbClr val="002060"/>
                </a:solidFill>
                <a:latin typeface="Calibri"/>
                <a:cs typeface="Calibri"/>
              </a:rPr>
              <a:t>Ելքի գրանցում</a:t>
            </a:r>
            <a:endParaRPr lang="en-GB" sz="4000" dirty="0">
              <a:solidFill>
                <a:srgbClr val="00206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EA3724-E402-4C50-A037-A0687F9782AE}"/>
              </a:ext>
            </a:extLst>
          </p:cNvPr>
          <p:cNvSpPr/>
          <p:nvPr/>
        </p:nvSpPr>
        <p:spPr>
          <a:xfrm>
            <a:off x="4167080" y="1600267"/>
            <a:ext cx="7728183" cy="520129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y" sz="2800" dirty="0">
                <a:solidFill>
                  <a:srgbClr val="002060"/>
                </a:solidFill>
                <a:latin typeface="Calibri"/>
                <a:cs typeface="Calibri"/>
              </a:rPr>
              <a:t>Դուք կտեսնեք ձեր </a:t>
            </a:r>
            <a:r>
              <a:rPr lang="hy-AM" sz="2800" dirty="0">
                <a:solidFill>
                  <a:srgbClr val="002060"/>
                </a:solidFill>
                <a:latin typeface="Calibri"/>
                <a:cs typeface="Calibri"/>
              </a:rPr>
              <a:t>շահառու</a:t>
            </a:r>
            <a:r>
              <a:rPr lang="hy" sz="2800" dirty="0">
                <a:solidFill>
                  <a:srgbClr val="002060"/>
                </a:solidFill>
                <a:latin typeface="Calibri"/>
                <a:cs typeface="Calibri"/>
              </a:rPr>
              <a:t>ների անունները.</a:t>
            </a:r>
            <a:endParaRPr lang="en-US" sz="2800" dirty="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hy" sz="2800" dirty="0">
                <a:solidFill>
                  <a:srgbClr val="002060"/>
                </a:solidFill>
                <a:latin typeface="Calibri"/>
                <a:cs typeface="Calibri"/>
              </a:rPr>
              <a:t>1. Ընտրեք այն </a:t>
            </a:r>
            <a:r>
              <a:rPr lang="hy-AM" sz="2800" dirty="0">
                <a:solidFill>
                  <a:srgbClr val="002060"/>
                </a:solidFill>
                <a:latin typeface="Calibri"/>
                <a:cs typeface="Calibri"/>
              </a:rPr>
              <a:t>շահառու</a:t>
            </a:r>
            <a:r>
              <a:rPr lang="hy" sz="2800" dirty="0">
                <a:solidFill>
                  <a:srgbClr val="002060"/>
                </a:solidFill>
                <a:latin typeface="Calibri"/>
                <a:cs typeface="Calibri"/>
              </a:rPr>
              <a:t>ին, որի մոտից ցանկանում եք գրանցել ելքը,</a:t>
            </a:r>
          </a:p>
          <a:p>
            <a:pPr>
              <a:lnSpc>
                <a:spcPct val="150000"/>
              </a:lnSpc>
            </a:pPr>
            <a:r>
              <a:rPr lang="hy" sz="2800" dirty="0">
                <a:solidFill>
                  <a:srgbClr val="002060"/>
                </a:solidFill>
                <a:latin typeface="Calibri"/>
                <a:cs typeface="Calibri"/>
              </a:rPr>
              <a:t>2. Մուտքագրեք </a:t>
            </a:r>
            <a:r>
              <a:rPr lang="hy" sz="2800" b="1" dirty="0">
                <a:solidFill>
                  <a:srgbClr val="002060"/>
                </a:solidFill>
                <a:latin typeface="Calibri"/>
                <a:cs typeface="Calibri"/>
              </a:rPr>
              <a:t>աշխատած ժամերը </a:t>
            </a:r>
            <a:r>
              <a:rPr lang="hy" sz="2800" dirty="0">
                <a:solidFill>
                  <a:srgbClr val="002060"/>
                </a:solidFill>
                <a:latin typeface="Calibri"/>
                <a:cs typeface="Calibri"/>
              </a:rPr>
              <a:t>(ըստ ցանկության),</a:t>
            </a:r>
          </a:p>
          <a:p>
            <a:pPr>
              <a:lnSpc>
                <a:spcPct val="150000"/>
              </a:lnSpc>
            </a:pPr>
            <a:r>
              <a:rPr lang="hy" sz="2800" dirty="0">
                <a:solidFill>
                  <a:srgbClr val="002060"/>
                </a:solidFill>
                <a:latin typeface="Calibri"/>
                <a:cs typeface="Calibri"/>
              </a:rPr>
              <a:t>3. Ընտրեք </a:t>
            </a:r>
            <a:r>
              <a:rPr lang="hy" sz="2800" b="1" dirty="0">
                <a:solidFill>
                  <a:srgbClr val="002060"/>
                </a:solidFill>
                <a:latin typeface="Calibri"/>
                <a:cs typeface="Calibri"/>
              </a:rPr>
              <a:t>գտնվելու վայրը՝ տուն </a:t>
            </a:r>
            <a:r>
              <a:rPr lang="hy" sz="2800" dirty="0">
                <a:solidFill>
                  <a:srgbClr val="002060"/>
                </a:solidFill>
                <a:latin typeface="Calibri"/>
                <a:cs typeface="Calibri"/>
              </a:rPr>
              <a:t>կամ </a:t>
            </a:r>
            <a:r>
              <a:rPr lang="hy" sz="2800" b="1" dirty="0">
                <a:solidFill>
                  <a:srgbClr val="002060"/>
                </a:solidFill>
                <a:latin typeface="Calibri"/>
                <a:cs typeface="Calibri"/>
              </a:rPr>
              <a:t>համայնք</a:t>
            </a:r>
            <a:r>
              <a:rPr lang="hy" sz="2800" dirty="0">
                <a:solidFill>
                  <a:srgbClr val="002060"/>
                </a:solidFill>
                <a:latin typeface="Calibri"/>
                <a:cs typeface="Calibri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hy" sz="2800" dirty="0">
                <a:solidFill>
                  <a:srgbClr val="002060"/>
                </a:solidFill>
                <a:latin typeface="Calibri"/>
                <a:cs typeface="Calibri"/>
              </a:rPr>
              <a:t>4. Սեղմեք </a:t>
            </a:r>
            <a:r>
              <a:rPr lang="hy" sz="2800" b="1" dirty="0">
                <a:solidFill>
                  <a:srgbClr val="002060"/>
                </a:solidFill>
                <a:latin typeface="Calibri"/>
                <a:cs typeface="Calibri"/>
              </a:rPr>
              <a:t>Check-Out </a:t>
            </a:r>
            <a:r>
              <a:rPr lang="hy" sz="2800" dirty="0">
                <a:solidFill>
                  <a:srgbClr val="002060"/>
                </a:solidFill>
                <a:latin typeface="Calibri"/>
                <a:cs typeface="Calibri"/>
              </a:rPr>
              <a:t>կոճակը:</a:t>
            </a:r>
          </a:p>
        </p:txBody>
      </p:sp>
      <p:pic>
        <p:nvPicPr>
          <p:cNvPr id="12" name="Picture 11" descr="Image of the IHSS EVV Mobile App recipient selection screen for check-out including the input hours worked option, location selection, and check-out button.">
            <a:extLst>
              <a:ext uri="{FF2B5EF4-FFF2-40B4-BE49-F238E27FC236}">
                <a16:creationId xmlns:a16="http://schemas.microsoft.com/office/drawing/2014/main" id="{23D3D1CB-3D6F-409C-9B3F-289B6C8D768A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6"/>
          <a:stretch/>
        </p:blipFill>
        <p:spPr bwMode="auto">
          <a:xfrm>
            <a:off x="388475" y="1382233"/>
            <a:ext cx="3311655" cy="48271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846F17-DA1A-E542-76DD-B0792F6F5499}"/>
              </a:ext>
            </a:extLst>
          </p:cNvPr>
          <p:cNvSpPr txBox="1"/>
          <p:nvPr/>
        </p:nvSpPr>
        <p:spPr>
          <a:xfrm>
            <a:off x="1410509" y="3426491"/>
            <a:ext cx="1682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y" dirty="0"/>
              <a:t>Chad Olivetrees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6D18CD-74A0-02A2-63A0-3D5E520D0A23}"/>
              </a:ext>
            </a:extLst>
          </p:cNvPr>
          <p:cNvSpPr txBox="1"/>
          <p:nvPr/>
        </p:nvSpPr>
        <p:spPr>
          <a:xfrm>
            <a:off x="3433" y="334954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y" sz="2800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6D18CD-74A0-02A2-63A0-3D5E520D0A23}"/>
              </a:ext>
            </a:extLst>
          </p:cNvPr>
          <p:cNvSpPr txBox="1"/>
          <p:nvPr/>
        </p:nvSpPr>
        <p:spPr>
          <a:xfrm>
            <a:off x="3433" y="409609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y" sz="2800" dirty="0"/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6D18CD-74A0-02A2-63A0-3D5E520D0A23}"/>
              </a:ext>
            </a:extLst>
          </p:cNvPr>
          <p:cNvSpPr txBox="1"/>
          <p:nvPr/>
        </p:nvSpPr>
        <p:spPr>
          <a:xfrm>
            <a:off x="3433" y="464731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y" sz="2800" dirty="0"/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6D18CD-74A0-02A2-63A0-3D5E520D0A23}"/>
              </a:ext>
            </a:extLst>
          </p:cNvPr>
          <p:cNvSpPr txBox="1"/>
          <p:nvPr/>
        </p:nvSpPr>
        <p:spPr>
          <a:xfrm>
            <a:off x="0" y="531686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y" sz="28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66160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F9A82130-6AF7-49E1-AEE6-4C06CC7EA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0242" y="167996"/>
            <a:ext cx="11738343" cy="10914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kumimoji="0" lang="hy-AM" sz="40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</a:rPr>
              <a:t>Ելքի հաստատում</a:t>
            </a:r>
            <a:endParaRPr kumimoji="0" lang="en-US" sz="4000" b="0" i="0" u="none" strike="noStrike" kern="1200" cap="all" spc="1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7" name="Picture 6" descr="Image of a pop up message asking you to confirm if you want to check-out your recipient including the yes or no link.">
            <a:extLst>
              <a:ext uri="{FF2B5EF4-FFF2-40B4-BE49-F238E27FC236}">
                <a16:creationId xmlns:a16="http://schemas.microsoft.com/office/drawing/2014/main" id="{328A32DE-E4AC-4DF8-A9C5-7DD3A7C5429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059" y="1352613"/>
            <a:ext cx="3104708" cy="498778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 descr="Image of the check-out button on the mobile app check-out screen.">
            <a:extLst>
              <a:ext uri="{FF2B5EF4-FFF2-40B4-BE49-F238E27FC236}">
                <a16:creationId xmlns:a16="http://schemas.microsoft.com/office/drawing/2014/main" id="{C915DFCE-3923-4D89-8A96-F4A2240F55E9}"/>
              </a:ext>
            </a:extLst>
          </p:cNvPr>
          <p:cNvSpPr/>
          <p:nvPr/>
        </p:nvSpPr>
        <p:spPr>
          <a:xfrm>
            <a:off x="4805916" y="5740982"/>
            <a:ext cx="2806996" cy="376287"/>
          </a:xfrm>
          <a:prstGeom prst="rect">
            <a:avLst/>
          </a:prstGeom>
          <a:solidFill>
            <a:srgbClr val="FC7404">
              <a:alpha val="32000"/>
            </a:srgbClr>
          </a:solidFill>
          <a:ln>
            <a:solidFill>
              <a:srgbClr val="FC74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90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F9A82130-6AF7-49E1-AEE6-4C06CC7EA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69685" y="134417"/>
            <a:ext cx="10717618" cy="119175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36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</a:rPr>
              <a:t>Ելքի հաջողությամբ գրանցման հաստատում</a:t>
            </a:r>
            <a:endParaRPr kumimoji="0" lang="en-US" sz="3600" b="0" i="0" u="none" strike="noStrike" kern="1200" cap="all" spc="1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8" name="Picture 7" descr="Image of the check-out confirmation screen for the IHSS EVV mobile app including the back to home button and check out another recipient button.">
            <a:extLst>
              <a:ext uri="{FF2B5EF4-FFF2-40B4-BE49-F238E27FC236}">
                <a16:creationId xmlns:a16="http://schemas.microsoft.com/office/drawing/2014/main" id="{534AD082-D304-437D-AEC9-2BB71A3F39E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023" y="1326173"/>
            <a:ext cx="3750942" cy="5107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0851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0218" y="191279"/>
            <a:ext cx="11611563" cy="966279"/>
          </a:xfrm>
        </p:spPr>
        <p:txBody>
          <a:bodyPr>
            <a:noAutofit/>
          </a:bodyPr>
          <a:lstStyle/>
          <a:p>
            <a:pPr algn="ctr"/>
            <a:r>
              <a:rPr lang="hy" sz="3200" cap="none" dirty="0">
                <a:solidFill>
                  <a:srgbClr val="002060"/>
                </a:solidFill>
                <a:latin typeface="Calibri"/>
                <a:cs typeface="Calibri"/>
              </a:rPr>
              <a:t>Սխալների հաղորդագրություններ </a:t>
            </a:r>
            <a:br>
              <a:rPr lang="en-US" sz="3200" cap="none" dirty="0">
                <a:solidFill>
                  <a:srgbClr val="002060"/>
                </a:solidFill>
                <a:latin typeface="Calibri"/>
                <a:cs typeface="Calibri"/>
              </a:rPr>
            </a:br>
            <a:r>
              <a:rPr lang="hy" sz="3200" cap="none" dirty="0">
                <a:solidFill>
                  <a:srgbClr val="002060"/>
                </a:solidFill>
                <a:latin typeface="Calibri"/>
                <a:cs typeface="Calibri"/>
              </a:rPr>
              <a:t>Մուտքի և ելքի ձախողում</a:t>
            </a:r>
            <a:endParaRPr lang="en-GB" sz="32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14C89E-43FD-4E74-AD67-51A238C0E6AA}"/>
              </a:ext>
            </a:extLst>
          </p:cNvPr>
          <p:cNvSpPr/>
          <p:nvPr/>
        </p:nvSpPr>
        <p:spPr>
          <a:xfrm>
            <a:off x="290219" y="1450714"/>
            <a:ext cx="7939382" cy="534858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y" sz="2400" b="1" dirty="0">
                <a:solidFill>
                  <a:srgbClr val="002060"/>
                </a:solidFill>
                <a:latin typeface="Calibri"/>
                <a:cs typeface="Calibri"/>
              </a:rPr>
              <a:t>ՓՈՓ ԱՓ ՀԱՂՈՐԴԱԳՐՈՒԹՅՈՒՆ.</a:t>
            </a:r>
          </a:p>
          <a:p>
            <a:pPr>
              <a:lnSpc>
                <a:spcPct val="150000"/>
              </a:lnSpc>
            </a:pPr>
            <a:r>
              <a:rPr lang="hy" sz="2400" dirty="0">
                <a:solidFill>
                  <a:srgbClr val="002060"/>
                </a:solidFill>
                <a:latin typeface="Calibri"/>
                <a:cs typeface="Calibri"/>
              </a:rPr>
              <a:t>Ցուցադրվում է, երբ մատակարարը միտումնավոր անջատում է </a:t>
            </a:r>
            <a:r>
              <a:rPr lang="hy-AM" sz="2400" dirty="0">
                <a:solidFill>
                  <a:srgbClr val="002060"/>
                </a:solidFill>
                <a:latin typeface="Calibri"/>
                <a:cs typeface="Calibri"/>
              </a:rPr>
              <a:t>աշխարհագրական դիրքը </a:t>
            </a:r>
            <a:endParaRPr lang="hy" sz="2400" dirty="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lnSpc>
                <a:spcPct val="150000"/>
              </a:lnSpc>
            </a:pPr>
            <a:endParaRPr lang="en-US" sz="1400" dirty="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hy" sz="2400" b="1" dirty="0">
                <a:solidFill>
                  <a:srgbClr val="002060"/>
                </a:solidFill>
                <a:latin typeface="Calibri"/>
                <a:cs typeface="Calibri"/>
              </a:rPr>
              <a:t>ԵԹԵ ՓՈՓ ԱՓ ՀԱՂՈՐԴԱԳՐՈՒԹՅՈՒՆԸ ՀԱՅՏՆՎԻ.</a:t>
            </a:r>
          </a:p>
          <a:p>
            <a:pPr>
              <a:lnSpc>
                <a:spcPct val="150000"/>
              </a:lnSpc>
            </a:pPr>
            <a:r>
              <a:rPr lang="hy" sz="2400" dirty="0">
                <a:solidFill>
                  <a:srgbClr val="002060"/>
                </a:solidFill>
                <a:latin typeface="Calibri"/>
                <a:cs typeface="Calibri"/>
              </a:rPr>
              <a:t>Սեղմեք «OK» կոճակը: Դուք կվերադառնաք դեպի «IHSS EVV-ի մուտքի կամ ելքի գրանցման համար շահառուին ընտրելու» էջը</a:t>
            </a:r>
            <a:endParaRPr lang="en-US" sz="1400" dirty="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hy" sz="2400" dirty="0">
                <a:solidFill>
                  <a:srgbClr val="002060"/>
                </a:solidFill>
                <a:latin typeface="Calibri"/>
                <a:cs typeface="Calibri"/>
              </a:rPr>
              <a:t>Ընտրեք «</a:t>
            </a:r>
            <a:r>
              <a:rPr lang="en-US" sz="2400" dirty="0">
                <a:solidFill>
                  <a:srgbClr val="002060"/>
                </a:solidFill>
                <a:cs typeface="Calibri"/>
              </a:rPr>
              <a:t>ENABLE</a:t>
            </a:r>
            <a:r>
              <a:rPr lang="hy" sz="2400" dirty="0">
                <a:solidFill>
                  <a:srgbClr val="002060"/>
                </a:solidFill>
                <a:latin typeface="Calibri"/>
                <a:cs typeface="Calibri"/>
              </a:rPr>
              <a:t>»՝ ձեր գտնվելու վայրը միացնելու և/կամ նորից փորձելու համար:</a:t>
            </a:r>
          </a:p>
        </p:txBody>
      </p:sp>
      <p:pic>
        <p:nvPicPr>
          <p:cNvPr id="13" name="Picture 12" descr="Image of the check-in failed pop message.">
            <a:extLst>
              <a:ext uri="{FF2B5EF4-FFF2-40B4-BE49-F238E27FC236}">
                <a16:creationId xmlns:a16="http://schemas.microsoft.com/office/drawing/2014/main" id="{F3BF4172-1EA4-4459-96AA-F2A778C7F3BF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t="674" r="1828" b="2735"/>
          <a:stretch/>
        </p:blipFill>
        <p:spPr bwMode="auto">
          <a:xfrm>
            <a:off x="8229600" y="1450714"/>
            <a:ext cx="3118913" cy="19782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Image of the check-out failed pop message.">
            <a:extLst>
              <a:ext uri="{FF2B5EF4-FFF2-40B4-BE49-F238E27FC236}">
                <a16:creationId xmlns:a16="http://schemas.microsoft.com/office/drawing/2014/main" id="{735385DD-5C01-476F-AD95-62C384B0CE36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" r="1082"/>
          <a:stretch/>
        </p:blipFill>
        <p:spPr bwMode="auto">
          <a:xfrm>
            <a:off x="8229600" y="3961241"/>
            <a:ext cx="3118912" cy="19782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71949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2">
            <a:extLst>
              <a:ext uri="{FF2B5EF4-FFF2-40B4-BE49-F238E27FC236}">
                <a16:creationId xmlns:a16="http://schemas.microsoft.com/office/drawing/2014/main" id="{46301D49-609E-4714-AD6D-2BDC0C3034BA}"/>
              </a:ext>
            </a:extLst>
          </p:cNvPr>
          <p:cNvSpPr/>
          <p:nvPr/>
        </p:nvSpPr>
        <p:spPr>
          <a:xfrm flipH="1" flipV="1">
            <a:off x="0" y="0"/>
            <a:ext cx="5104265" cy="4013777"/>
          </a:xfrm>
          <a:custGeom>
            <a:avLst/>
            <a:gdLst>
              <a:gd name="connsiteX0" fmla="*/ 2376698 w 4456802"/>
              <a:gd name="connsiteY0" fmla="*/ 0 h 3499103"/>
              <a:gd name="connsiteX1" fmla="*/ 4347493 w 4456802"/>
              <a:gd name="connsiteY1" fmla="*/ 1047864 h 3499103"/>
              <a:gd name="connsiteX2" fmla="*/ 4456802 w 4456802"/>
              <a:gd name="connsiteY2" fmla="*/ 1227791 h 3499103"/>
              <a:gd name="connsiteX3" fmla="*/ 4456802 w 4456802"/>
              <a:gd name="connsiteY3" fmla="*/ 3499103 h 3499103"/>
              <a:gd name="connsiteX4" fmla="*/ 281811 w 4456802"/>
              <a:gd name="connsiteY4" fmla="*/ 3499103 h 3499103"/>
              <a:gd name="connsiteX5" fmla="*/ 186773 w 4456802"/>
              <a:gd name="connsiteY5" fmla="*/ 3301816 h 3499103"/>
              <a:gd name="connsiteX6" fmla="*/ 0 w 4456802"/>
              <a:gd name="connsiteY6" fmla="*/ 2376698 h 3499103"/>
              <a:gd name="connsiteX7" fmla="*/ 2376698 w 4456802"/>
              <a:gd name="connsiteY7" fmla="*/ 0 h 3499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6802" h="3499103">
                <a:moveTo>
                  <a:pt x="2376698" y="0"/>
                </a:moveTo>
                <a:cubicBezTo>
                  <a:pt x="3197082" y="0"/>
                  <a:pt x="3920383" y="415658"/>
                  <a:pt x="4347493" y="1047864"/>
                </a:cubicBezTo>
                <a:lnTo>
                  <a:pt x="4456802" y="1227791"/>
                </a:lnTo>
                <a:lnTo>
                  <a:pt x="4456802" y="3499103"/>
                </a:lnTo>
                <a:lnTo>
                  <a:pt x="281811" y="3499103"/>
                </a:lnTo>
                <a:lnTo>
                  <a:pt x="186773" y="3301816"/>
                </a:lnTo>
                <a:cubicBezTo>
                  <a:pt x="66506" y="3017472"/>
                  <a:pt x="0" y="2704852"/>
                  <a:pt x="0" y="2376698"/>
                </a:cubicBezTo>
                <a:cubicBezTo>
                  <a:pt x="0" y="1064084"/>
                  <a:pt x="1064084" y="0"/>
                  <a:pt x="2376698" y="0"/>
                </a:cubicBezTo>
                <a:close/>
              </a:path>
            </a:pathLst>
          </a:custGeom>
          <a:solidFill>
            <a:srgbClr val="7030A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1791AE-1B8E-4D57-8CF5-D69700D7A58B}"/>
              </a:ext>
            </a:extLst>
          </p:cNvPr>
          <p:cNvSpPr/>
          <p:nvPr/>
        </p:nvSpPr>
        <p:spPr>
          <a:xfrm>
            <a:off x="6486844" y="597325"/>
            <a:ext cx="449200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" sz="4400" b="1" dirty="0">
                <a:solidFill>
                  <a:srgbClr val="7030A0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Ժամերի գրանցման հեռախոսային համակարգ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34767" r="3476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34300" r="3430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93750" y="6345151"/>
            <a:ext cx="1765663" cy="416801"/>
          </a:xfrm>
          <a:prstGeom prst="rect">
            <a:avLst/>
          </a:prstGeom>
        </p:spPr>
      </p:pic>
      <p:sp>
        <p:nvSpPr>
          <p:cNvPr id="2" name="AutoShape 2" descr="Image result for cartoon phone images f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Image of landline telephone.">
            <a:extLst>
              <a:ext uri="{FF2B5EF4-FFF2-40B4-BE49-F238E27FC236}">
                <a16:creationId xmlns:a16="http://schemas.microsoft.com/office/drawing/2014/main" id="{921953FF-9724-E477-E4E9-FC1B922DFC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5815" y="3459908"/>
            <a:ext cx="2427606" cy="177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5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3404" y="2579906"/>
            <a:ext cx="530163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6B5B95"/>
              </a:buClr>
              <a:buFont typeface="Stencil" panose="040409050D0802020404" pitchFamily="82" charset="0"/>
              <a:buChar char="-"/>
            </a:pPr>
            <a:r>
              <a:rPr lang="hy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Մենք կանցնենք թրեյնինգը, ՀԵՏՈ կանդրադառնանք հարցերին </a:t>
            </a:r>
          </a:p>
          <a:p>
            <a:pPr marL="285750" indent="-285750">
              <a:spcAft>
                <a:spcPts val="1200"/>
              </a:spcAft>
              <a:buClr>
                <a:srgbClr val="6B5B95"/>
              </a:buClr>
              <a:buFont typeface="Stencil" panose="040409050D0802020404" pitchFamily="82" charset="0"/>
              <a:buChar char="-"/>
            </a:pPr>
            <a:r>
              <a:rPr lang="hy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Մենք հետաքրքրված և բաց կլինենք սովորելու համար</a:t>
            </a:r>
          </a:p>
          <a:p>
            <a:pPr marL="285750" indent="-285750">
              <a:spcAft>
                <a:spcPts val="1200"/>
              </a:spcAft>
              <a:buClr>
                <a:srgbClr val="6B5B95"/>
              </a:buClr>
              <a:buFont typeface="Stencil" panose="040409050D0802020404" pitchFamily="82" charset="0"/>
              <a:buChar char="-"/>
            </a:pPr>
            <a:r>
              <a:rPr lang="hy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Մենք կխոսենք մեր անձնական փորձից և կօգտագործենք «ես»-ով արտահայտություններ</a:t>
            </a:r>
          </a:p>
          <a:p>
            <a:pPr marL="285750" indent="-285750">
              <a:spcAft>
                <a:spcPts val="1200"/>
              </a:spcAft>
              <a:buClr>
                <a:srgbClr val="6B5B95"/>
              </a:buClr>
              <a:buFont typeface="Stencil" panose="040409050D0802020404" pitchFamily="82" charset="0"/>
              <a:buChar char="-"/>
            </a:pPr>
            <a:r>
              <a:rPr lang="hy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Մենք կկիրառենք «մեկ մարդ, մեկ խոսափող» սկզբունքը</a:t>
            </a:r>
          </a:p>
          <a:p>
            <a:pPr>
              <a:spcAft>
                <a:spcPts val="1200"/>
              </a:spcAft>
              <a:buClr>
                <a:srgbClr val="6B5B95"/>
              </a:buClr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46333" y="295462"/>
            <a:ext cx="5545183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6B5B95"/>
              </a:buClr>
              <a:buFont typeface="Stencil" panose="040409050D0802020404" pitchFamily="82" charset="0"/>
              <a:buChar char="-"/>
            </a:pPr>
            <a:r>
              <a:rPr lang="hy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Մենք դրական մտադրություն կունենանք և կտիրապետենք մեր խոսքերի ազդեցությանը</a:t>
            </a:r>
          </a:p>
          <a:p>
            <a:pPr marL="285750" indent="-285750">
              <a:spcAft>
                <a:spcPts val="1200"/>
              </a:spcAft>
              <a:buClr>
                <a:srgbClr val="6B5B95"/>
              </a:buClr>
              <a:buFont typeface="Stencil" panose="040409050D0802020404" pitchFamily="82" charset="0"/>
              <a:buChar char="-"/>
            </a:pPr>
            <a:r>
              <a:rPr lang="hy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Մենք կառաջնորդվենք մեր արժեքներով</a:t>
            </a:r>
          </a:p>
          <a:p>
            <a:pPr marL="285750" indent="-285750">
              <a:spcAft>
                <a:spcPts val="1200"/>
              </a:spcAft>
              <a:buClr>
                <a:srgbClr val="6B5B95"/>
              </a:buClr>
              <a:buFont typeface="Stencil" panose="040409050D0802020404" pitchFamily="82" charset="0"/>
              <a:buChar char="-"/>
            </a:pPr>
            <a:r>
              <a:rPr lang="hy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Մենք հետևողական  կլինենք հավասարության և ներառման հարցում</a:t>
            </a:r>
          </a:p>
          <a:p>
            <a:pPr marL="285750" indent="-285750">
              <a:spcAft>
                <a:spcPts val="1200"/>
              </a:spcAft>
              <a:buClr>
                <a:srgbClr val="6B5B95"/>
              </a:buClr>
              <a:buFont typeface="Stencil" panose="040409050D0802020404" pitchFamily="82" charset="0"/>
              <a:buChar char="-"/>
            </a:pPr>
            <a:r>
              <a:rPr lang="hy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Մենք լիովին ներկա կլինենք և հարգանքով կկիրառենք տեխնոլոգիաները</a:t>
            </a:r>
          </a:p>
          <a:p>
            <a:pPr marL="285750" indent="-285750">
              <a:spcAft>
                <a:spcPts val="1200"/>
              </a:spcAft>
              <a:buClr>
                <a:srgbClr val="6B5B95"/>
              </a:buClr>
              <a:buFont typeface="Stencil" panose="040409050D0802020404" pitchFamily="82" charset="0"/>
              <a:buChar char="-"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4" descr="Plan S and Transformative Agreements: Everything You Need to Know - Enago  Academy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9" r="9806"/>
          <a:stretch/>
        </p:blipFill>
        <p:spPr bwMode="auto">
          <a:xfrm>
            <a:off x="6143896" y="3429000"/>
            <a:ext cx="6048104" cy="343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59" t="32746" r="34551" b="34383"/>
          <a:stretch/>
        </p:blipFill>
        <p:spPr>
          <a:xfrm>
            <a:off x="8425899" y="4141646"/>
            <a:ext cx="2084589" cy="226224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3590" y="638645"/>
            <a:ext cx="58592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y" sz="4800" b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ԱՇԽԱՏԱՆՔԱՅԻՆ</a:t>
            </a:r>
          </a:p>
          <a:p>
            <a:pPr algn="ctr"/>
            <a:r>
              <a:rPr lang="hy" sz="4800" b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ՀԱՄԱՁԱՅՆԱԳՐԵՐ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96929" y="6334055"/>
            <a:ext cx="1765663" cy="4168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5549E1-55A4-6294-760A-D2BBE57FF184}"/>
              </a:ext>
            </a:extLst>
          </p:cNvPr>
          <p:cNvSpPr txBox="1"/>
          <p:nvPr/>
        </p:nvSpPr>
        <p:spPr>
          <a:xfrm>
            <a:off x="6773795" y="5397500"/>
            <a:ext cx="2084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sz="2000" b="1" dirty="0"/>
              <a:t>Համաձայն եմ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2887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1626D-9152-CCF5-26FA-8282754ED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3840" y="270952"/>
            <a:ext cx="12435839" cy="1156716"/>
          </a:xfrm>
        </p:spPr>
        <p:txBody>
          <a:bodyPr>
            <a:normAutofit fontScale="90000"/>
          </a:bodyPr>
          <a:lstStyle/>
          <a:p>
            <a:pPr algn="ctr"/>
            <a:r>
              <a:rPr lang="hy" sz="4400" cap="none" spc="0" dirty="0">
                <a:solidFill>
                  <a:srgbClr val="002060"/>
                </a:solidFill>
                <a:latin typeface="Calibri"/>
                <a:ea typeface="+mn-ea"/>
                <a:cs typeface="Calibri"/>
              </a:rPr>
              <a:t>Ժամերի գրանցման հեռախոսային համակարգ</a:t>
            </a:r>
            <a:br>
              <a:rPr lang="en-US" sz="4400" cap="none" spc="0" dirty="0">
                <a:solidFill>
                  <a:srgbClr val="002060"/>
                </a:solidFill>
                <a:latin typeface="Calibri"/>
                <a:ea typeface="+mn-ea"/>
                <a:cs typeface="Calibri"/>
              </a:rPr>
            </a:br>
            <a:r>
              <a:rPr lang="hy" sz="4400" cap="none" spc="0" dirty="0">
                <a:solidFill>
                  <a:srgbClr val="002060"/>
                </a:solidFill>
                <a:latin typeface="Calibri"/>
                <a:ea typeface="+mn-ea"/>
                <a:cs typeface="Calibri"/>
              </a:rPr>
              <a:t>Մուտքի և ելքի գրանցում</a:t>
            </a:r>
            <a:endParaRPr lang="en-US" sz="4400" cap="none" spc="0" dirty="0">
              <a:solidFill>
                <a:srgbClr val="00206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FF47D-1DA9-353D-1D7F-028B72E4E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73" y="2038880"/>
            <a:ext cx="9349732" cy="4234729"/>
          </a:xfrm>
        </p:spPr>
        <p:txBody>
          <a:bodyPr vert="horz" lIns="45720" tIns="45720" rIns="4572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hy" sz="3200" b="1" dirty="0">
                <a:solidFill>
                  <a:srgbClr val="002060"/>
                </a:solidFill>
                <a:latin typeface="Calibri"/>
                <a:cs typeface="Calibri"/>
              </a:rPr>
              <a:t>Օգտագործելով հեռախոսային համակարգը</a:t>
            </a:r>
          </a:p>
          <a:p>
            <a:r>
              <a:rPr lang="hy" sz="3200" dirty="0">
                <a:solidFill>
                  <a:srgbClr val="002060"/>
                </a:solidFill>
                <a:latin typeface="Calibri"/>
                <a:cs typeface="Calibri"/>
              </a:rPr>
              <a:t>Զանգահարելով (833) DIAL-EVV կամ (833) 342-5388՝</a:t>
            </a:r>
          </a:p>
          <a:p>
            <a:pPr marL="0" indent="0">
              <a:buNone/>
            </a:pPr>
            <a:r>
              <a:rPr lang="hy" sz="3200" dirty="0">
                <a:solidFill>
                  <a:srgbClr val="002060"/>
                </a:solidFill>
                <a:latin typeface="Calibri"/>
                <a:cs typeface="Calibri"/>
              </a:rPr>
              <a:t>     </a:t>
            </a:r>
            <a:r>
              <a:rPr lang="hy-AM" sz="3200" b="1" dirty="0">
                <a:solidFill>
                  <a:srgbClr val="002060"/>
                </a:solidFill>
                <a:latin typeface="Calibri"/>
                <a:cs typeface="Calibri"/>
              </a:rPr>
              <a:t>ՇԱՀԱՌՈՒՆԵՐԻ ՏԱՆ ՖԻՔՍՎԱԾ ՀԵՌԱԽՈՍԻՑ</a:t>
            </a:r>
            <a:endParaRPr lang="hy" sz="3200" b="1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US" sz="1400" dirty="0">
              <a:solidFill>
                <a:srgbClr val="002060"/>
              </a:solidFill>
              <a:latin typeface="Calibri"/>
              <a:cs typeface="Calibri"/>
            </a:endParaRPr>
          </a:p>
          <a:p>
            <a:r>
              <a:rPr lang="hy" sz="3200" dirty="0">
                <a:solidFill>
                  <a:srgbClr val="002060"/>
                </a:solidFill>
                <a:latin typeface="Calibri"/>
                <a:cs typeface="Calibri"/>
              </a:rPr>
              <a:t>Մուտք գործեք ձեր 9 նիշանոց մատակարարի համարով և 4 նիշանոց ծածկագրով</a:t>
            </a:r>
          </a:p>
          <a:p>
            <a:pPr marL="0" indent="0">
              <a:buNone/>
            </a:pPr>
            <a:r>
              <a:rPr lang="hy" sz="3200" dirty="0">
                <a:solidFill>
                  <a:srgbClr val="002060"/>
                </a:solidFill>
                <a:latin typeface="Calibri"/>
                <a:cs typeface="Calibri"/>
              </a:rPr>
              <a:t>• </a:t>
            </a:r>
            <a:r>
              <a:rPr lang="hy-AM" sz="3200" dirty="0">
                <a:solidFill>
                  <a:srgbClr val="002060"/>
                </a:solidFill>
                <a:latin typeface="Calibri"/>
                <a:cs typeface="Calibri"/>
              </a:rPr>
              <a:t>Հեռախոսային համակարգի </a:t>
            </a:r>
            <a:r>
              <a:rPr lang="hy" sz="3200" dirty="0">
                <a:solidFill>
                  <a:srgbClr val="002060"/>
                </a:solidFill>
                <a:latin typeface="Calibri"/>
                <a:cs typeface="Calibri"/>
              </a:rPr>
              <a:t>նոր ընտրանքներ</a:t>
            </a:r>
          </a:p>
          <a:p>
            <a:pPr marL="0" indent="0">
              <a:buNone/>
            </a:pPr>
            <a:r>
              <a:rPr lang="hy" sz="3200" dirty="0">
                <a:solidFill>
                  <a:srgbClr val="002060"/>
                </a:solidFill>
                <a:latin typeface="Calibri"/>
                <a:cs typeface="Calibri"/>
              </a:rPr>
              <a:t>Սեղմեք «6»՝ մուտքը գրանցելու համար </a:t>
            </a:r>
          </a:p>
          <a:p>
            <a:pPr marL="0" indent="0">
              <a:buNone/>
            </a:pPr>
            <a:r>
              <a:rPr lang="hy" sz="3200" dirty="0">
                <a:solidFill>
                  <a:srgbClr val="002060"/>
                </a:solidFill>
                <a:latin typeface="Calibri"/>
                <a:cs typeface="Calibri"/>
              </a:rPr>
              <a:t>Սեղմեք «7»՝ դուրս գալու համար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17B008F-B197-7D99-D918-E8C5E790C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705" y="5953147"/>
            <a:ext cx="1933575" cy="63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Image of landline telephone.">
            <a:extLst>
              <a:ext uri="{FF2B5EF4-FFF2-40B4-BE49-F238E27FC236}">
                <a16:creationId xmlns:a16="http://schemas.microsoft.com/office/drawing/2014/main" id="{921953FF-9724-E477-E4E9-FC1B922DF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0605" y="2038881"/>
            <a:ext cx="2427606" cy="177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57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B9AFE-BFCD-100D-E632-D4E45D02E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990" y="324277"/>
            <a:ext cx="10026851" cy="1004811"/>
          </a:xfrm>
        </p:spPr>
        <p:txBody>
          <a:bodyPr>
            <a:normAutofit fontScale="90000"/>
          </a:bodyPr>
          <a:lstStyle/>
          <a:p>
            <a:pPr algn="ctr"/>
            <a:r>
              <a:rPr lang="hy" sz="3600" dirty="0">
                <a:solidFill>
                  <a:srgbClr val="002060"/>
                </a:solidFill>
                <a:latin typeface="Calibri"/>
                <a:cs typeface="Calibri"/>
              </a:rPr>
              <a:t>Ժամերի գրանցման հ</a:t>
            </a:r>
            <a:r>
              <a:rPr lang="hy" sz="3600" cap="none" dirty="0">
                <a:solidFill>
                  <a:srgbClr val="002060"/>
                </a:solidFill>
                <a:latin typeface="Calibri"/>
                <a:cs typeface="Calibri"/>
              </a:rPr>
              <a:t>եռախոսային համակարգ</a:t>
            </a:r>
            <a:r>
              <a:rPr lang="en-US" sz="3600" cap="none" dirty="0">
                <a:solidFill>
                  <a:srgbClr val="002060"/>
                </a:solidFill>
                <a:latin typeface="Calibri"/>
                <a:cs typeface="Calibri"/>
              </a:rPr>
              <a:t> (TTS)</a:t>
            </a:r>
            <a:r>
              <a:rPr lang="hy" sz="3600" cap="none" dirty="0">
                <a:solidFill>
                  <a:srgbClr val="002060"/>
                </a:solidFill>
                <a:latin typeface="Calibri"/>
                <a:cs typeface="Calibri"/>
              </a:rPr>
              <a:t> Մուտքի գրանցում</a:t>
            </a:r>
            <a:endParaRPr lang="en-US" sz="36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DF08E-AB98-0A98-A791-9C1A03F77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218" y="1243664"/>
            <a:ext cx="10759162" cy="5062448"/>
          </a:xfrm>
          <a:ln>
            <a:noFill/>
          </a:ln>
        </p:spPr>
        <p:txBody>
          <a:bodyPr vert="horz" lIns="45720" tIns="45720" rIns="45720" bIns="45720" rtlCol="0" anchor="t">
            <a:noAutofit/>
          </a:bodyPr>
          <a:lstStyle/>
          <a:p>
            <a:pPr marL="0" indent="0">
              <a:buNone/>
            </a:pPr>
            <a:r>
              <a:rPr lang="hy" sz="2000" b="1" dirty="0">
                <a:latin typeface="Calibri"/>
                <a:ea typeface="+mn-lt"/>
                <a:cs typeface="Calibri"/>
              </a:rPr>
              <a:t>ՄՈՒՏՔԻ ԳՐԱՆՑՈՒՄ</a:t>
            </a:r>
          </a:p>
          <a:p>
            <a:pPr marL="342900" indent="-342900">
              <a:buAutoNum type="arabicPeriod"/>
            </a:pPr>
            <a:r>
              <a:rPr lang="hy" sz="1800" dirty="0">
                <a:latin typeface="Calibri"/>
                <a:ea typeface="+mn-lt"/>
                <a:cs typeface="+mn-lt"/>
              </a:rPr>
              <a:t>Մուտք գործեք ձեր TTS-ի հաշիվ։ Երբ հայտնվեք հիմնական ընտրացանկում, </a:t>
            </a:r>
            <a:r>
              <a:rPr lang="hy" sz="1800" b="1" dirty="0">
                <a:latin typeface="Calibri"/>
                <a:ea typeface="+mn-lt"/>
                <a:cs typeface="+mn-lt"/>
              </a:rPr>
              <a:t>սեղմեք «6 </a:t>
            </a:r>
            <a:r>
              <a:rPr lang="hy" sz="1800" dirty="0">
                <a:latin typeface="Calibri"/>
                <a:ea typeface="+mn-lt"/>
                <a:cs typeface="+mn-lt"/>
              </a:rPr>
              <a:t>»:</a:t>
            </a:r>
          </a:p>
          <a:p>
            <a:pPr marL="342900" indent="-342900">
              <a:buAutoNum type="arabicPeriod"/>
            </a:pPr>
            <a:r>
              <a:rPr lang="hy" sz="1800" dirty="0">
                <a:latin typeface="Calibri"/>
                <a:ea typeface="+mn-lt"/>
                <a:cs typeface="+mn-lt"/>
              </a:rPr>
              <a:t>Ընտրեք ձեր շահառուին ընտրացանկից: համակարգը կտա հետևյալ հուշումը.</a:t>
            </a:r>
            <a:endParaRPr lang="en-US" sz="1800" dirty="0">
              <a:latin typeface="Calibri"/>
              <a:cs typeface="Calibri"/>
            </a:endParaRPr>
          </a:p>
          <a:p>
            <a:pPr marL="0" indent="0" algn="ctr">
              <a:buNone/>
            </a:pPr>
            <a:r>
              <a:rPr lang="hy" sz="1800" b="1" i="1" dirty="0">
                <a:latin typeface="Calibri"/>
                <a:ea typeface="+mn-lt"/>
                <a:cs typeface="+mn-lt"/>
              </a:rPr>
              <a:t>Ցանկանու՞մ եք գրանցել մուտքը  </a:t>
            </a:r>
            <a:r>
              <a:rPr lang="hy" sz="1800" i="1" dirty="0">
                <a:latin typeface="Calibri"/>
                <a:ea typeface="+mn-lt"/>
                <a:cs typeface="+mn-lt"/>
              </a:rPr>
              <a:t>&lt;շահառուի անունը&gt; -ի համար</a:t>
            </a:r>
            <a:r>
              <a:rPr lang="hy" sz="1800" b="1" i="1" dirty="0">
                <a:latin typeface="Calibri"/>
                <a:ea typeface="+mn-lt"/>
                <a:cs typeface="+mn-lt"/>
              </a:rPr>
              <a:t>:</a:t>
            </a:r>
            <a:r>
              <a:rPr lang="hy" sz="1800" dirty="0">
                <a:latin typeface="Calibri"/>
                <a:ea typeface="+mn-lt"/>
                <a:cs typeface="+mn-lt"/>
              </a:rPr>
              <a:t>  </a:t>
            </a:r>
            <a:endParaRPr lang="en-US" sz="1800" dirty="0">
              <a:latin typeface="Calibri"/>
              <a:cs typeface="Calibri"/>
            </a:endParaRPr>
          </a:p>
          <a:p>
            <a:pPr marL="0" indent="0" algn="ctr">
              <a:buNone/>
            </a:pPr>
            <a:r>
              <a:rPr lang="hy" sz="1800" b="1" i="1" dirty="0">
                <a:latin typeface="Calibri"/>
                <a:ea typeface="+mn-lt"/>
                <a:cs typeface="+mn-lt"/>
              </a:rPr>
              <a:t>Սեղմեք «1» այո-ի համար կամ</a:t>
            </a:r>
            <a:r>
              <a:rPr lang="hy" sz="1800" dirty="0">
                <a:latin typeface="Calibri"/>
                <a:ea typeface="+mn-lt"/>
                <a:cs typeface="+mn-lt"/>
              </a:rPr>
              <a:t>  </a:t>
            </a:r>
            <a:endParaRPr lang="en-US" sz="1800" dirty="0">
              <a:latin typeface="Calibri"/>
              <a:cs typeface="Calibri"/>
            </a:endParaRPr>
          </a:p>
          <a:p>
            <a:pPr marL="0" indent="0" algn="ctr">
              <a:buNone/>
            </a:pPr>
            <a:r>
              <a:rPr lang="hy" sz="1800" b="1" i="1" dirty="0">
                <a:latin typeface="Calibri"/>
                <a:ea typeface="+mn-lt"/>
                <a:cs typeface="+mn-lt"/>
              </a:rPr>
              <a:t>Սեղմեք «2» ոչ-ի</a:t>
            </a:r>
            <a:r>
              <a:rPr lang="en-US" sz="1800" b="1" i="1" dirty="0">
                <a:latin typeface="Calibri"/>
                <a:ea typeface="+mn-lt"/>
                <a:cs typeface="+mn-lt"/>
              </a:rPr>
              <a:t> </a:t>
            </a:r>
            <a:r>
              <a:rPr lang="hy" sz="1800" b="1" i="1" dirty="0">
                <a:latin typeface="Calibri"/>
                <a:ea typeface="+mn-lt"/>
                <a:cs typeface="+mn-lt"/>
              </a:rPr>
              <a:t>համար</a:t>
            </a:r>
            <a:endParaRPr lang="en-US" sz="1800" dirty="0">
              <a:latin typeface="Calibri"/>
              <a:cs typeface="Calibri"/>
            </a:endParaRPr>
          </a:p>
          <a:p>
            <a:pPr marL="0" indent="0" algn="ctr">
              <a:buNone/>
            </a:pPr>
            <a:r>
              <a:rPr lang="hy" sz="1800" dirty="0">
                <a:latin typeface="Calibri"/>
                <a:ea typeface="+mn-lt"/>
                <a:cs typeface="+mn-lt"/>
              </a:rPr>
              <a:t>Սեղմեք 1՝ «այո»՝ ընտրված շահառուի համար մուտքը գրանցելու համար:</a:t>
            </a:r>
          </a:p>
          <a:p>
            <a:pPr marL="0" indent="0">
              <a:buNone/>
            </a:pPr>
            <a:r>
              <a:rPr lang="hy" sz="1600" dirty="0">
                <a:latin typeface="Calibri"/>
                <a:ea typeface="+mn-lt"/>
                <a:cs typeface="+mn-lt"/>
              </a:rPr>
              <a:t>(Շահառուի համար և՛ IHSS, և՛ WPCS ծառայություններ մատուցող մատակարարից կպահանջվի երկու ծրագրերի համար առանձին  գրանցել մուտքը:)</a:t>
            </a:r>
            <a:endParaRPr lang="en-US" sz="18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hy" sz="1800" dirty="0">
                <a:ea typeface="+mn-lt"/>
                <a:cs typeface="+mn-lt"/>
              </a:rPr>
              <a:t>3. Ընտրեք </a:t>
            </a:r>
            <a:r>
              <a:rPr lang="hy-AM" sz="1800" dirty="0">
                <a:ea typeface="+mn-lt"/>
                <a:cs typeface="+mn-lt"/>
              </a:rPr>
              <a:t>գտնվելու վայրի</a:t>
            </a:r>
            <a:r>
              <a:rPr lang="hy" sz="1800" dirty="0">
                <a:ea typeface="+mn-lt"/>
                <a:cs typeface="+mn-lt"/>
              </a:rPr>
              <a:t> տարբերակը: Ընտրեք այն վայրը, որտեղից մուտք եք գործում:</a:t>
            </a:r>
            <a:endParaRPr lang="en-US" sz="1800" dirty="0">
              <a:latin typeface="Calibri"/>
              <a:cs typeface="Calibri"/>
            </a:endParaRPr>
          </a:p>
          <a:p>
            <a:pPr marL="0" indent="0" algn="ctr">
              <a:buNone/>
            </a:pPr>
            <a:r>
              <a:rPr lang="hy" sz="1800" b="1" i="1" dirty="0">
                <a:ea typeface="+mn-lt"/>
                <a:cs typeface="+mn-lt"/>
              </a:rPr>
              <a:t>Սեղմեք «1»՝ «Տուն» կամ</a:t>
            </a:r>
            <a:r>
              <a:rPr lang="hy" sz="1800" dirty="0">
                <a:ea typeface="+mn-lt"/>
                <a:cs typeface="+mn-lt"/>
              </a:rPr>
              <a:t>  </a:t>
            </a:r>
            <a:endParaRPr lang="en-US" sz="1800" dirty="0"/>
          </a:p>
          <a:p>
            <a:pPr marL="0" indent="0" algn="ctr">
              <a:buNone/>
            </a:pPr>
            <a:r>
              <a:rPr lang="hy" sz="1800" b="1" i="1" dirty="0">
                <a:ea typeface="+mn-lt"/>
                <a:cs typeface="+mn-lt"/>
              </a:rPr>
              <a:t>Սեղմեք «2»՝ համայնքի համար </a:t>
            </a:r>
            <a:r>
              <a:rPr lang="hy" sz="1800" dirty="0">
                <a:ea typeface="+mn-lt"/>
                <a:cs typeface="+mn-lt"/>
              </a:rPr>
              <a:t> </a:t>
            </a:r>
            <a:endParaRPr lang="en-US" sz="1800" dirty="0"/>
          </a:p>
          <a:p>
            <a:endParaRPr lang="en-US"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3772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B9AFE-BFCD-100D-E632-D4E45D02E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377398"/>
            <a:ext cx="11100954" cy="1074084"/>
          </a:xfrm>
        </p:spPr>
        <p:txBody>
          <a:bodyPr>
            <a:normAutofit fontScale="90000"/>
          </a:bodyPr>
          <a:lstStyle/>
          <a:p>
            <a:pPr algn="ctr"/>
            <a:r>
              <a:rPr lang="hy" sz="3600" dirty="0">
                <a:solidFill>
                  <a:srgbClr val="002060"/>
                </a:solidFill>
                <a:latin typeface="Calibri"/>
                <a:cs typeface="Calibri"/>
              </a:rPr>
              <a:t>Ժամերի գրանցման հ</a:t>
            </a:r>
            <a:r>
              <a:rPr lang="hy" sz="3600" cap="none" dirty="0">
                <a:solidFill>
                  <a:srgbClr val="002060"/>
                </a:solidFill>
                <a:latin typeface="Calibri"/>
                <a:cs typeface="Calibri"/>
              </a:rPr>
              <a:t>եռախոսային համակարգ (TTS) Մուտքի գրանցում</a:t>
            </a:r>
            <a:br>
              <a:rPr lang="hy" sz="3600" cap="none" dirty="0">
                <a:solidFill>
                  <a:srgbClr val="002060"/>
                </a:solidFill>
                <a:latin typeface="Calibri"/>
                <a:cs typeface="Calibri"/>
              </a:rPr>
            </a:br>
            <a:endParaRPr lang="hy" sz="3600" cap="none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DF08E-AB98-0A98-A791-9C1A03F77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975" y="1549400"/>
            <a:ext cx="10590929" cy="4515471"/>
          </a:xfrm>
          <a:ln>
            <a:noFill/>
          </a:ln>
        </p:spPr>
        <p:txBody>
          <a:bodyPr vert="horz" lIns="45720" tIns="45720" rIns="45720" bIns="45720" rtlCol="0" anchor="t">
            <a:noAutofit/>
          </a:bodyPr>
          <a:lstStyle/>
          <a:p>
            <a:pPr marL="0" indent="0">
              <a:buNone/>
            </a:pPr>
            <a:r>
              <a:rPr lang="hy" sz="2400" b="1" dirty="0">
                <a:latin typeface="Calibri"/>
                <a:ea typeface="+mn-lt"/>
                <a:cs typeface="+mn-lt"/>
              </a:rPr>
              <a:t>ՀԱՍՏԱՏԵՔ ՁԵՐ ՄՈՒՏՔԱԳՐՈՒՄԸ</a:t>
            </a:r>
            <a:endParaRPr lang="en-US" sz="1400" b="1" dirty="0">
              <a:latin typeface="Calibri"/>
              <a:ea typeface="+mn-lt"/>
              <a:cs typeface="+mn-lt"/>
            </a:endParaRPr>
          </a:p>
          <a:p>
            <a:pPr marL="0" indent="0">
              <a:buNone/>
            </a:pPr>
            <a:r>
              <a:rPr lang="hy" sz="2000" dirty="0">
                <a:latin typeface="Calibri"/>
                <a:ea typeface="+mn-lt"/>
                <a:cs typeface="+mn-lt"/>
              </a:rPr>
              <a:t>Հեռախոսային համակարգը ձեզ կխնդրի ստուգել մուտքի գրանցման տվյալները.</a:t>
            </a:r>
            <a:endParaRPr lang="en-US" sz="2000" dirty="0">
              <a:latin typeface="Calibri"/>
              <a:cs typeface="Calibri"/>
            </a:endParaRPr>
          </a:p>
          <a:p>
            <a:pPr marL="0" indent="0" algn="ctr">
              <a:buNone/>
            </a:pPr>
            <a:r>
              <a:rPr lang="hy" sz="2000" b="1" i="1" dirty="0">
                <a:latin typeface="Calibri"/>
                <a:ea typeface="+mn-lt"/>
                <a:cs typeface="+mn-lt"/>
              </a:rPr>
              <a:t>Դուք գրանցում եք մուտքը հետևյալի համար.</a:t>
            </a:r>
            <a:r>
              <a:rPr lang="hy" sz="2000" dirty="0">
                <a:latin typeface="Calibri"/>
                <a:ea typeface="+mn-lt"/>
                <a:cs typeface="+mn-lt"/>
              </a:rPr>
              <a:t>  </a:t>
            </a:r>
            <a:endParaRPr lang="en-US" sz="2000" dirty="0">
              <a:latin typeface="Calibri"/>
              <a:cs typeface="Calibri"/>
            </a:endParaRPr>
          </a:p>
          <a:p>
            <a:pPr marL="0" indent="0" algn="ctr">
              <a:buNone/>
            </a:pPr>
            <a:r>
              <a:rPr lang="hy" sz="2000" b="1" i="1" dirty="0">
                <a:latin typeface="Calibri"/>
                <a:ea typeface="+mn-lt"/>
                <a:cs typeface="+mn-lt"/>
              </a:rPr>
              <a:t>Շահառուի անունը</a:t>
            </a:r>
            <a:r>
              <a:rPr lang="hy" sz="2000" dirty="0">
                <a:latin typeface="Calibri"/>
                <a:ea typeface="+mn-lt"/>
                <a:cs typeface="+mn-lt"/>
              </a:rPr>
              <a:t>  </a:t>
            </a:r>
            <a:endParaRPr lang="en-US" sz="2000" dirty="0">
              <a:latin typeface="Calibri"/>
              <a:cs typeface="Calibri"/>
            </a:endParaRPr>
          </a:p>
          <a:p>
            <a:pPr marL="0" indent="0" algn="ctr">
              <a:buNone/>
            </a:pPr>
            <a:r>
              <a:rPr lang="hy" sz="2000" b="1" i="1" dirty="0">
                <a:latin typeface="Calibri"/>
                <a:ea typeface="+mn-lt"/>
                <a:cs typeface="+mn-lt"/>
              </a:rPr>
              <a:t>Շահառուի գործի համարը</a:t>
            </a:r>
            <a:r>
              <a:rPr lang="hy" sz="2000" dirty="0">
                <a:latin typeface="Calibri"/>
                <a:ea typeface="+mn-lt"/>
                <a:cs typeface="+mn-lt"/>
              </a:rPr>
              <a:t>  </a:t>
            </a:r>
            <a:endParaRPr lang="en-US" sz="2000" dirty="0">
              <a:latin typeface="Calibri"/>
              <a:cs typeface="Calibri"/>
            </a:endParaRPr>
          </a:p>
          <a:p>
            <a:pPr marL="0" indent="0" algn="ctr">
              <a:buNone/>
            </a:pPr>
            <a:r>
              <a:rPr lang="hy" sz="2000" b="1" i="1" dirty="0">
                <a:latin typeface="Calibri"/>
                <a:ea typeface="+mn-lt"/>
                <a:cs typeface="+mn-lt"/>
              </a:rPr>
              <a:t>Ծրագրի </a:t>
            </a:r>
            <a:r>
              <a:rPr lang="hy" sz="2000" i="1" dirty="0">
                <a:latin typeface="Calibri"/>
                <a:ea typeface="+mn-lt"/>
                <a:cs typeface="+mn-lt"/>
              </a:rPr>
              <a:t>տեսակը՝ IHSS կամ WPCS</a:t>
            </a:r>
            <a:r>
              <a:rPr lang="hy" sz="2000" dirty="0">
                <a:latin typeface="Calibri"/>
                <a:ea typeface="+mn-lt"/>
                <a:cs typeface="+mn-lt"/>
              </a:rPr>
              <a:t>  </a:t>
            </a:r>
            <a:endParaRPr lang="en-US" sz="2000" dirty="0">
              <a:latin typeface="Calibri"/>
              <a:cs typeface="Calibri"/>
            </a:endParaRPr>
          </a:p>
          <a:p>
            <a:pPr marL="0" indent="0" algn="ctr">
              <a:buNone/>
            </a:pPr>
            <a:r>
              <a:rPr lang="hy" sz="2000" b="1" i="1" dirty="0">
                <a:latin typeface="Calibri"/>
                <a:ea typeface="+mn-lt"/>
                <a:cs typeface="+mn-lt"/>
              </a:rPr>
              <a:t>Գտնվելու վայրը՝ </a:t>
            </a:r>
            <a:r>
              <a:rPr lang="hy" sz="2000" i="1" dirty="0">
                <a:latin typeface="Calibri"/>
                <a:ea typeface="+mn-lt"/>
                <a:cs typeface="+mn-lt"/>
              </a:rPr>
              <a:t>տուն կամ համայնք</a:t>
            </a:r>
            <a:r>
              <a:rPr lang="hy" sz="2000" dirty="0">
                <a:latin typeface="Calibri"/>
                <a:ea typeface="+mn-lt"/>
                <a:cs typeface="+mn-lt"/>
              </a:rPr>
              <a:t>  </a:t>
            </a:r>
            <a:endParaRPr lang="en-US" sz="2000" dirty="0">
              <a:latin typeface="Calibri"/>
              <a:cs typeface="Calibri"/>
            </a:endParaRPr>
          </a:p>
          <a:p>
            <a:pPr marL="0" indent="0" algn="ctr">
              <a:buNone/>
            </a:pPr>
            <a:r>
              <a:rPr lang="hy" sz="2000" b="1" i="1" dirty="0">
                <a:latin typeface="Calibri"/>
                <a:ea typeface="+mn-lt"/>
                <a:cs typeface="+mn-lt"/>
              </a:rPr>
              <a:t>Եթե ճիշտ է, սեղմեք «1» կամ սեղմեք «2»՝ այս գրառումը խմբագրելու համար:</a:t>
            </a:r>
            <a:r>
              <a:rPr lang="hy" sz="2000" dirty="0">
                <a:latin typeface="Calibri"/>
                <a:ea typeface="+mn-lt"/>
                <a:cs typeface="+mn-lt"/>
              </a:rPr>
              <a:t>  </a:t>
            </a:r>
            <a:endParaRPr lang="en-US" sz="2000" dirty="0">
              <a:latin typeface="Calibri"/>
              <a:cs typeface="Calibri"/>
            </a:endParaRPr>
          </a:p>
          <a:p>
            <a:r>
              <a:rPr lang="hy" sz="2000" dirty="0">
                <a:latin typeface="Calibri"/>
                <a:ea typeface="+mn-lt"/>
                <a:cs typeface="+mn-lt"/>
              </a:rPr>
              <a:t>Մուտքի գրանցման տվայլները հաստատելու համար </a:t>
            </a:r>
            <a:r>
              <a:rPr lang="hy" sz="2000" b="1" dirty="0">
                <a:latin typeface="Calibri"/>
                <a:ea typeface="+mn-lt"/>
                <a:cs typeface="+mn-lt"/>
              </a:rPr>
              <a:t>սեղմեք «1»։</a:t>
            </a:r>
            <a:r>
              <a:rPr lang="hy" sz="2000" dirty="0">
                <a:latin typeface="Calibri"/>
                <a:ea typeface="+mn-lt"/>
                <a:cs typeface="+mn-lt"/>
              </a:rPr>
              <a:t> Գրանցումը կպահպանվի։ Դուք կվերադառնաք </a:t>
            </a:r>
            <a:r>
              <a:rPr lang="en-US" sz="2000" dirty="0">
                <a:latin typeface="Calibri"/>
                <a:ea typeface="+mn-lt"/>
                <a:cs typeface="+mn-lt"/>
              </a:rPr>
              <a:t>Activity </a:t>
            </a:r>
            <a:r>
              <a:rPr lang="hy-AM" sz="2000" dirty="0">
                <a:latin typeface="Calibri"/>
                <a:ea typeface="+mn-lt"/>
                <a:cs typeface="+mn-lt"/>
              </a:rPr>
              <a:t>/ գործողությունների </a:t>
            </a:r>
            <a:r>
              <a:rPr lang="hy" sz="2000" dirty="0">
                <a:latin typeface="Calibri"/>
                <a:ea typeface="+mn-lt"/>
                <a:cs typeface="+mn-lt"/>
              </a:rPr>
              <a:t>ընտրացանկ։</a:t>
            </a:r>
          </a:p>
          <a:p>
            <a:pPr marL="0" indent="0">
              <a:buNone/>
            </a:pPr>
            <a:endParaRPr lang="en-US" sz="1000" dirty="0">
              <a:latin typeface="Calibri"/>
              <a:cs typeface="Calibri"/>
            </a:endParaRPr>
          </a:p>
          <a:p>
            <a:r>
              <a:rPr lang="hy" sz="2000" b="1" dirty="0">
                <a:latin typeface="Calibri"/>
                <a:ea typeface="+mn-lt"/>
                <a:cs typeface="+mn-lt"/>
              </a:rPr>
              <a:t>Շնորհավորու՜մ ենք։ Դուք հաջողությամբ գրանցեցիք ձեր մուտքը այս շահառուի համար:</a:t>
            </a:r>
            <a:r>
              <a:rPr lang="hy" sz="2000" dirty="0">
                <a:latin typeface="Calibri"/>
                <a:ea typeface="+mn-lt"/>
                <a:cs typeface="+mn-lt"/>
              </a:rPr>
              <a:t> </a:t>
            </a:r>
            <a:endParaRPr lang="en-US" sz="2000" dirty="0">
              <a:latin typeface="Calibri"/>
              <a:cs typeface="Calibri"/>
            </a:endParaRPr>
          </a:p>
          <a:p>
            <a:endParaRPr lang="en-US"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0734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B9AFE-BFCD-100D-E632-D4E45D02E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804" y="377398"/>
            <a:ext cx="10705507" cy="1074084"/>
          </a:xfrm>
        </p:spPr>
        <p:txBody>
          <a:bodyPr>
            <a:normAutofit/>
          </a:bodyPr>
          <a:lstStyle/>
          <a:p>
            <a:pPr algn="ctr"/>
            <a:r>
              <a:rPr lang="hy" sz="2800" dirty="0">
                <a:solidFill>
                  <a:srgbClr val="002060"/>
                </a:solidFill>
                <a:latin typeface="Calibri"/>
                <a:cs typeface="Calibri"/>
              </a:rPr>
              <a:t>Ժամերի գրանցման հ</a:t>
            </a:r>
            <a:r>
              <a:rPr lang="hy" sz="2800" cap="none" dirty="0">
                <a:solidFill>
                  <a:srgbClr val="002060"/>
                </a:solidFill>
                <a:latin typeface="Calibri"/>
                <a:cs typeface="Calibri"/>
              </a:rPr>
              <a:t>եռախոսային համակարգ </a:t>
            </a:r>
            <a:r>
              <a:rPr lang="hy" sz="3200" dirty="0">
                <a:solidFill>
                  <a:srgbClr val="002060"/>
                </a:solidFill>
                <a:latin typeface="Calibri"/>
                <a:cs typeface="Calibri"/>
              </a:rPr>
              <a:t>(TTS). </a:t>
            </a:r>
            <a:r>
              <a:rPr lang="hy" sz="3200" cap="none" dirty="0">
                <a:solidFill>
                  <a:srgbClr val="002060"/>
                </a:solidFill>
                <a:latin typeface="Calibri"/>
                <a:cs typeface="Calibri"/>
              </a:rPr>
              <a:t>Ելք</a:t>
            </a:r>
            <a:endParaRPr lang="en-US" sz="36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DF08E-AB98-0A98-A791-9C1A03F77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007" y="1087395"/>
            <a:ext cx="10947188" cy="5523470"/>
          </a:xfrm>
          <a:ln>
            <a:noFill/>
          </a:ln>
        </p:spPr>
        <p:txBody>
          <a:bodyPr vert="horz" lIns="45720" tIns="45720" rIns="45720" bIns="45720" rtlCol="0" anchor="t">
            <a:noAutofit/>
          </a:bodyPr>
          <a:lstStyle/>
          <a:p>
            <a:pPr marL="0" indent="0">
              <a:buNone/>
            </a:pPr>
            <a:r>
              <a:rPr lang="hy" b="1" dirty="0">
                <a:latin typeface="Calibri"/>
                <a:ea typeface="+mn-lt"/>
                <a:cs typeface="+mn-lt"/>
              </a:rPr>
              <a:t>ԵԼՔ</a:t>
            </a:r>
          </a:p>
          <a:p>
            <a:pPr marL="0" indent="0">
              <a:buNone/>
            </a:pPr>
            <a:r>
              <a:rPr lang="hy" sz="2000" dirty="0">
                <a:latin typeface="Calibri"/>
                <a:ea typeface="+mn-lt"/>
                <a:cs typeface="+mn-lt"/>
              </a:rPr>
              <a:t>1. Մուտք գործեք ձեր TTS հաշիվ, այնուհետև հիմնական ընտրացանկում </a:t>
            </a:r>
            <a:r>
              <a:rPr lang="hy" sz="2000" b="1" dirty="0">
                <a:latin typeface="Calibri"/>
                <a:ea typeface="+mn-lt"/>
                <a:cs typeface="+mn-lt"/>
              </a:rPr>
              <a:t>սեղմեք «7</a:t>
            </a:r>
            <a:r>
              <a:rPr lang="hy" sz="2000" dirty="0">
                <a:latin typeface="Calibri"/>
                <a:ea typeface="+mn-lt"/>
                <a:cs typeface="+mn-lt"/>
              </a:rPr>
              <a:t>»:</a:t>
            </a:r>
          </a:p>
          <a:p>
            <a:pPr marL="0" indent="0">
              <a:buNone/>
            </a:pPr>
            <a:r>
              <a:rPr lang="hy" sz="2000" dirty="0">
                <a:latin typeface="Calibri"/>
                <a:ea typeface="+mn-lt"/>
                <a:cs typeface="+mn-lt"/>
              </a:rPr>
              <a:t>2. Ընտրեք ձեր շահառուին նշված ընտրանքներից: TTS-ը կտա հետևյալ հուշումը.</a:t>
            </a:r>
            <a:endParaRPr lang="en-US" sz="2000" dirty="0">
              <a:latin typeface="Calibri"/>
              <a:cs typeface="Calibri"/>
            </a:endParaRPr>
          </a:p>
          <a:p>
            <a:pPr marL="0" indent="0" algn="ctr">
              <a:buNone/>
            </a:pPr>
            <a:r>
              <a:rPr lang="hy" sz="2000" b="1" i="1" dirty="0">
                <a:ea typeface="+mn-lt"/>
                <a:cs typeface="+mn-lt"/>
              </a:rPr>
              <a:t>Ցանկանու՞մ եք գրանցել ելքը </a:t>
            </a:r>
            <a:r>
              <a:rPr lang="hy" sz="2000" i="1" dirty="0">
                <a:ea typeface="+mn-lt"/>
                <a:cs typeface="+mn-lt"/>
              </a:rPr>
              <a:t>&lt;շահառուի անունը&gt;-ի համար </a:t>
            </a:r>
            <a:r>
              <a:rPr lang="hy" sz="2000" b="1" i="1" dirty="0">
                <a:ea typeface="+mn-lt"/>
                <a:cs typeface="+mn-lt"/>
              </a:rPr>
              <a:t>:</a:t>
            </a:r>
            <a:endParaRPr lang="en-US" sz="2000" dirty="0"/>
          </a:p>
          <a:p>
            <a:pPr marL="0" indent="0" algn="ctr">
              <a:buNone/>
            </a:pPr>
            <a:r>
              <a:rPr lang="hy" sz="2000" b="1" i="1" dirty="0">
                <a:latin typeface="Calibri"/>
                <a:ea typeface="+mn-lt"/>
                <a:cs typeface="+mn-lt"/>
              </a:rPr>
              <a:t>Սեղմեք «1» այո-ի համար կամ</a:t>
            </a:r>
            <a:r>
              <a:rPr lang="hy" sz="2000" dirty="0">
                <a:latin typeface="Calibri"/>
                <a:ea typeface="+mn-lt"/>
                <a:cs typeface="+mn-lt"/>
              </a:rPr>
              <a:t>  </a:t>
            </a:r>
            <a:endParaRPr lang="en-US" sz="2000" dirty="0">
              <a:latin typeface="Calibri"/>
              <a:cs typeface="Calibri"/>
            </a:endParaRPr>
          </a:p>
          <a:p>
            <a:pPr marL="0" indent="0" algn="ctr">
              <a:buNone/>
            </a:pPr>
            <a:r>
              <a:rPr lang="hy" sz="2000" b="1" i="1" dirty="0">
                <a:latin typeface="Calibri"/>
                <a:ea typeface="+mn-lt"/>
                <a:cs typeface="+mn-lt"/>
              </a:rPr>
              <a:t>Սեղմեք «2» ոչ-ի</a:t>
            </a:r>
            <a:r>
              <a:rPr lang="en-US" sz="2000" b="1" i="1" dirty="0">
                <a:latin typeface="Calibri"/>
                <a:ea typeface="+mn-lt"/>
                <a:cs typeface="+mn-lt"/>
              </a:rPr>
              <a:t> </a:t>
            </a:r>
            <a:r>
              <a:rPr lang="hy" sz="2000" b="1" i="1" dirty="0">
                <a:latin typeface="Calibri"/>
                <a:ea typeface="+mn-lt"/>
                <a:cs typeface="+mn-lt"/>
              </a:rPr>
              <a:t>համար</a:t>
            </a:r>
            <a:endParaRPr lang="en-US" sz="2000" dirty="0">
              <a:latin typeface="Calibri"/>
              <a:cs typeface="Calibri"/>
            </a:endParaRPr>
          </a:p>
          <a:p>
            <a:pPr marL="0" indent="0" algn="ctr">
              <a:buNone/>
            </a:pPr>
            <a:r>
              <a:rPr lang="hy" sz="2000" b="1" dirty="0">
                <a:latin typeface="Calibri"/>
                <a:ea typeface="+mn-lt"/>
                <a:cs typeface="+mn-lt"/>
              </a:rPr>
              <a:t>Սեղմեք 1՝ «այո»՝ </a:t>
            </a:r>
            <a:r>
              <a:rPr lang="hy" sz="2000" dirty="0">
                <a:latin typeface="Calibri"/>
                <a:ea typeface="+mn-lt"/>
                <a:cs typeface="+mn-lt"/>
              </a:rPr>
              <a:t>ընտրված շահառուի համար ելքը գրանցելու համար։</a:t>
            </a:r>
            <a:endParaRPr lang="en-US" sz="20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hy" sz="1600" dirty="0">
                <a:latin typeface="Calibri"/>
                <a:ea typeface="+mn-lt"/>
                <a:cs typeface="+mn-lt"/>
              </a:rPr>
              <a:t>(Շահառուի համար և՛ IHSS, և՛ WPCS ծառայություններ մատուցող մատակարարից կպահանջվի երկու ծրագրերի համար առանձին  գրանցել ելքը:)</a:t>
            </a:r>
          </a:p>
          <a:p>
            <a:pPr marL="0" indent="0">
              <a:buNone/>
            </a:pPr>
            <a:endParaRPr lang="en-US" sz="1600" dirty="0">
              <a:latin typeface="Calibri"/>
              <a:ea typeface="+mn-lt"/>
              <a:cs typeface="+mn-lt"/>
            </a:endParaRPr>
          </a:p>
          <a:p>
            <a:pPr marL="0" indent="0">
              <a:buNone/>
            </a:pPr>
            <a:r>
              <a:rPr lang="hy" sz="2000" dirty="0">
                <a:ea typeface="+mn-lt"/>
                <a:cs typeface="+mn-lt"/>
              </a:rPr>
              <a:t>3. Ընտրեք </a:t>
            </a:r>
            <a:r>
              <a:rPr lang="hy-AM" sz="2000" dirty="0">
                <a:ea typeface="+mn-lt"/>
                <a:cs typeface="+mn-lt"/>
              </a:rPr>
              <a:t>գտնվելու վայրի</a:t>
            </a:r>
            <a:r>
              <a:rPr lang="hy" sz="2000" dirty="0">
                <a:ea typeface="+mn-lt"/>
                <a:cs typeface="+mn-lt"/>
              </a:rPr>
              <a:t> տարբերակը: Ընտրեք այն վայրը, որտեղից դուրս եք գալիս։</a:t>
            </a:r>
            <a:endParaRPr lang="en-US" sz="2000" dirty="0">
              <a:latin typeface="Calibri"/>
              <a:cs typeface="Calibri"/>
            </a:endParaRPr>
          </a:p>
          <a:p>
            <a:pPr marL="0" indent="0" algn="ctr">
              <a:buNone/>
            </a:pPr>
            <a:r>
              <a:rPr lang="hy" sz="2000" b="1" i="1" dirty="0">
                <a:ea typeface="+mn-lt"/>
                <a:cs typeface="+mn-lt"/>
              </a:rPr>
              <a:t>Սեղմեք «1»՝ «Տուն» կամ</a:t>
            </a:r>
            <a:r>
              <a:rPr lang="hy" sz="2000" dirty="0">
                <a:ea typeface="+mn-lt"/>
                <a:cs typeface="+mn-lt"/>
              </a:rPr>
              <a:t>  </a:t>
            </a:r>
            <a:endParaRPr lang="en-US" sz="2000" dirty="0"/>
          </a:p>
          <a:p>
            <a:pPr marL="0" indent="0" algn="ctr">
              <a:buNone/>
            </a:pPr>
            <a:r>
              <a:rPr lang="hy" sz="2000" b="1" i="1" dirty="0">
                <a:ea typeface="+mn-lt"/>
                <a:cs typeface="+mn-lt"/>
              </a:rPr>
              <a:t>Սեղմեք «2»՝ համայնքի համար </a:t>
            </a:r>
            <a:r>
              <a:rPr lang="hy" sz="2000" dirty="0">
                <a:ea typeface="+mn-lt"/>
                <a:cs typeface="+mn-lt"/>
              </a:rPr>
              <a:t> 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770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B9AFE-BFCD-100D-E632-D4E45D02E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992" y="377398"/>
            <a:ext cx="10800756" cy="1074084"/>
          </a:xfrm>
        </p:spPr>
        <p:txBody>
          <a:bodyPr>
            <a:normAutofit/>
          </a:bodyPr>
          <a:lstStyle/>
          <a:p>
            <a:pPr algn="ctr"/>
            <a:r>
              <a:rPr lang="hy" sz="3200" dirty="0">
                <a:solidFill>
                  <a:srgbClr val="002060"/>
                </a:solidFill>
                <a:latin typeface="Calibri"/>
                <a:cs typeface="Calibri"/>
              </a:rPr>
              <a:t>Ժամերի գրանցման հ</a:t>
            </a:r>
            <a:r>
              <a:rPr lang="hy" sz="3200" cap="none" dirty="0">
                <a:solidFill>
                  <a:srgbClr val="002060"/>
                </a:solidFill>
                <a:latin typeface="Calibri"/>
                <a:cs typeface="Calibri"/>
              </a:rPr>
              <a:t>եռախոսային համակարգ </a:t>
            </a:r>
            <a:r>
              <a:rPr lang="hy" sz="3600" dirty="0">
                <a:solidFill>
                  <a:srgbClr val="002060"/>
                </a:solidFill>
                <a:latin typeface="Calibri"/>
                <a:cs typeface="Calibri"/>
              </a:rPr>
              <a:t>(TTS). </a:t>
            </a:r>
            <a:r>
              <a:rPr lang="hy" sz="3600" cap="none" dirty="0">
                <a:solidFill>
                  <a:srgbClr val="002060"/>
                </a:solidFill>
                <a:latin typeface="Calibri"/>
                <a:cs typeface="Calibri"/>
              </a:rPr>
              <a:t>Ելք</a:t>
            </a:r>
            <a:r>
              <a:rPr lang="en-US" sz="3600" cap="none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endParaRPr lang="en-US" sz="36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DF08E-AB98-0A98-A791-9C1A03F77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423" y="1316476"/>
            <a:ext cx="10986773" cy="5541524"/>
          </a:xfrm>
          <a:ln>
            <a:noFill/>
          </a:ln>
        </p:spPr>
        <p:txBody>
          <a:bodyPr vert="horz" lIns="45720" tIns="45720" rIns="45720" bIns="45720" rtlCol="0" anchor="t">
            <a:normAutofit/>
          </a:bodyPr>
          <a:lstStyle/>
          <a:p>
            <a:pPr marL="0" indent="0">
              <a:buNone/>
            </a:pPr>
            <a:r>
              <a:rPr lang="hy" sz="2800" b="1" dirty="0">
                <a:latin typeface="Calibri"/>
                <a:ea typeface="+mn-lt"/>
                <a:cs typeface="+mn-lt"/>
              </a:rPr>
              <a:t>ՀԱՍՏԱՏԵՔ ՁԵՐ ՄՈՒՏՔԱԳՐՈՒՄԸ</a:t>
            </a:r>
            <a:endParaRPr lang="en-US" sz="1600" b="1" dirty="0">
              <a:latin typeface="Calibri"/>
              <a:ea typeface="+mn-lt"/>
              <a:cs typeface="+mn-lt"/>
            </a:endParaRPr>
          </a:p>
          <a:p>
            <a:pPr marL="0" indent="0">
              <a:buNone/>
            </a:pPr>
            <a:r>
              <a:rPr lang="hy" sz="2400" dirty="0">
                <a:latin typeface="Calibri"/>
                <a:ea typeface="+mn-lt"/>
                <a:cs typeface="+mn-lt"/>
              </a:rPr>
              <a:t>Հեռախոսային համակարգը ձեզ կխնդրի ստուգել մուտքի գրանցման տվյալները.</a:t>
            </a:r>
            <a:endParaRPr lang="en-US" sz="2400" dirty="0">
              <a:latin typeface="Calibri"/>
              <a:cs typeface="Calibri"/>
            </a:endParaRPr>
          </a:p>
          <a:p>
            <a:pPr marL="0" indent="0" algn="ctr">
              <a:buNone/>
            </a:pPr>
            <a:r>
              <a:rPr lang="hy" sz="2400" b="1" i="1" dirty="0">
                <a:latin typeface="Calibri"/>
                <a:ea typeface="+mn-lt"/>
                <a:cs typeface="+mn-lt"/>
              </a:rPr>
              <a:t>Դուք գրանցում եք ելքը հետևյալի համար.</a:t>
            </a:r>
            <a:r>
              <a:rPr lang="hy" sz="2400" dirty="0">
                <a:latin typeface="Calibri"/>
                <a:ea typeface="+mn-lt"/>
                <a:cs typeface="+mn-lt"/>
              </a:rPr>
              <a:t>  </a:t>
            </a:r>
            <a:endParaRPr lang="en-US" sz="2400" dirty="0">
              <a:latin typeface="Calibri"/>
              <a:cs typeface="Calibri"/>
            </a:endParaRPr>
          </a:p>
          <a:p>
            <a:pPr marL="0" indent="0" algn="ctr">
              <a:buNone/>
            </a:pPr>
            <a:r>
              <a:rPr lang="hy" sz="2400" b="1" i="1" dirty="0">
                <a:latin typeface="Calibri"/>
                <a:ea typeface="+mn-lt"/>
                <a:cs typeface="+mn-lt"/>
              </a:rPr>
              <a:t>Շահառուի անունը</a:t>
            </a:r>
            <a:r>
              <a:rPr lang="hy" sz="2400" dirty="0">
                <a:latin typeface="Calibri"/>
                <a:ea typeface="+mn-lt"/>
                <a:cs typeface="+mn-lt"/>
              </a:rPr>
              <a:t>  </a:t>
            </a:r>
            <a:endParaRPr lang="en-US" sz="2400" dirty="0">
              <a:latin typeface="Calibri"/>
              <a:cs typeface="Calibri"/>
            </a:endParaRPr>
          </a:p>
          <a:p>
            <a:pPr marL="0" indent="0" algn="ctr">
              <a:buNone/>
            </a:pPr>
            <a:r>
              <a:rPr lang="hy" sz="2400" b="1" i="1" dirty="0">
                <a:latin typeface="Calibri"/>
                <a:ea typeface="+mn-lt"/>
                <a:cs typeface="+mn-lt"/>
              </a:rPr>
              <a:t>Շահառուի գործի համարը</a:t>
            </a:r>
            <a:r>
              <a:rPr lang="hy" sz="2400" dirty="0">
                <a:latin typeface="Calibri"/>
                <a:ea typeface="+mn-lt"/>
                <a:cs typeface="+mn-lt"/>
              </a:rPr>
              <a:t>  </a:t>
            </a:r>
            <a:endParaRPr lang="en-US" sz="2400" dirty="0">
              <a:latin typeface="Calibri"/>
              <a:cs typeface="Calibri"/>
            </a:endParaRPr>
          </a:p>
          <a:p>
            <a:pPr marL="0" indent="0" algn="ctr">
              <a:buNone/>
            </a:pPr>
            <a:r>
              <a:rPr lang="hy" sz="2400" b="1" i="1" dirty="0">
                <a:latin typeface="Calibri"/>
                <a:ea typeface="+mn-lt"/>
                <a:cs typeface="+mn-lt"/>
              </a:rPr>
              <a:t>Ծրագրի </a:t>
            </a:r>
            <a:r>
              <a:rPr lang="hy" sz="2400" i="1" dirty="0">
                <a:latin typeface="Calibri"/>
                <a:ea typeface="+mn-lt"/>
                <a:cs typeface="+mn-lt"/>
              </a:rPr>
              <a:t>տեսակը՝ IHSS կամ WPCS</a:t>
            </a:r>
            <a:r>
              <a:rPr lang="hy" sz="2400" dirty="0">
                <a:latin typeface="Calibri"/>
                <a:ea typeface="+mn-lt"/>
                <a:cs typeface="+mn-lt"/>
              </a:rPr>
              <a:t>  </a:t>
            </a:r>
            <a:endParaRPr lang="en-US" sz="2400" dirty="0">
              <a:latin typeface="Calibri"/>
              <a:cs typeface="Calibri"/>
            </a:endParaRPr>
          </a:p>
          <a:p>
            <a:pPr marL="0" indent="0" algn="ctr">
              <a:buNone/>
            </a:pPr>
            <a:r>
              <a:rPr lang="hy" sz="2400" b="1" i="1" dirty="0">
                <a:latin typeface="Calibri"/>
                <a:ea typeface="+mn-lt"/>
                <a:cs typeface="+mn-lt"/>
              </a:rPr>
              <a:t>Գտնվելու վայրը՝ </a:t>
            </a:r>
            <a:r>
              <a:rPr lang="hy" sz="2400" i="1" dirty="0">
                <a:latin typeface="Calibri"/>
                <a:ea typeface="+mn-lt"/>
                <a:cs typeface="+mn-lt"/>
              </a:rPr>
              <a:t>տուն կամ համայնք</a:t>
            </a:r>
            <a:r>
              <a:rPr lang="hy" sz="2400" dirty="0">
                <a:latin typeface="Calibri"/>
                <a:ea typeface="+mn-lt"/>
                <a:cs typeface="+mn-lt"/>
              </a:rPr>
              <a:t>  </a:t>
            </a:r>
            <a:endParaRPr lang="en-US" sz="2400" dirty="0">
              <a:latin typeface="Calibri"/>
              <a:cs typeface="Calibri"/>
            </a:endParaRPr>
          </a:p>
          <a:p>
            <a:pPr marL="0" indent="0" algn="ctr">
              <a:buNone/>
            </a:pPr>
            <a:r>
              <a:rPr lang="hy" sz="2400" b="1" i="1" dirty="0">
                <a:latin typeface="Calibri"/>
                <a:ea typeface="+mn-lt"/>
                <a:cs typeface="+mn-lt"/>
              </a:rPr>
              <a:t>Եթե ճիշտ է, սեղմեք «1» կամ սեղմեք «2»՝ այս գրառումը խմբագրելու համար:</a:t>
            </a:r>
          </a:p>
          <a:p>
            <a:pPr marL="0" indent="0" algn="ctr">
              <a:buNone/>
            </a:pPr>
            <a:endParaRPr lang="hy" sz="2400" dirty="0">
              <a:latin typeface="Calibri"/>
              <a:ea typeface="+mn-lt"/>
              <a:cs typeface="Calibri"/>
            </a:endParaRPr>
          </a:p>
          <a:p>
            <a:pPr marL="0" indent="0" algn="ctr">
              <a:buNone/>
            </a:pPr>
            <a:r>
              <a:rPr lang="hy" sz="2400" b="1" dirty="0">
                <a:latin typeface="Calibri"/>
                <a:ea typeface="+mn-lt"/>
                <a:cs typeface="Calibri"/>
              </a:rPr>
              <a:t>Սեղմեք 1՝ </a:t>
            </a:r>
            <a:r>
              <a:rPr lang="hy" sz="2400" dirty="0">
                <a:latin typeface="Calibri"/>
                <a:ea typeface="+mn-lt"/>
                <a:cs typeface="Calibri"/>
              </a:rPr>
              <a:t>հաստատելու, որ ելքի տվյալները ճիշտ են:</a:t>
            </a:r>
            <a:endParaRPr lang="en-US" sz="2400" dirty="0"/>
          </a:p>
          <a:p>
            <a:pPr marL="0" indent="0" algn="ctr">
              <a:buNone/>
            </a:pPr>
            <a:r>
              <a:rPr lang="hy" sz="2400" dirty="0">
                <a:latin typeface="Calibri"/>
                <a:ea typeface="+mn-lt"/>
                <a:cs typeface="+mn-lt"/>
              </a:rPr>
              <a:t>  </a:t>
            </a:r>
            <a:endParaRPr lang="en-US" sz="24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105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1146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B9AFE-BFCD-100D-E632-D4E45D02E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804" y="219061"/>
            <a:ext cx="11038189" cy="1014707"/>
          </a:xfrm>
        </p:spPr>
        <p:txBody>
          <a:bodyPr>
            <a:normAutofit fontScale="90000"/>
          </a:bodyPr>
          <a:lstStyle/>
          <a:p>
            <a:pPr algn="ctr"/>
            <a:r>
              <a:rPr lang="hy" sz="3200" cap="none" dirty="0">
                <a:solidFill>
                  <a:srgbClr val="002060"/>
                </a:solidFill>
                <a:latin typeface="Calibri"/>
                <a:cs typeface="Calibri"/>
              </a:rPr>
              <a:t>Հեռախոսային </a:t>
            </a:r>
            <a:r>
              <a:rPr lang="hy" sz="3600" cap="none" dirty="0">
                <a:solidFill>
                  <a:srgbClr val="002060"/>
                </a:solidFill>
                <a:latin typeface="Calibri"/>
                <a:cs typeface="Calibri"/>
              </a:rPr>
              <a:t>ժամանակացույցի համակարգ. </a:t>
            </a:r>
            <a:r>
              <a:rPr lang="hy" sz="3600" dirty="0">
                <a:solidFill>
                  <a:srgbClr val="002060"/>
                </a:solidFill>
                <a:latin typeface="Calibri"/>
                <a:cs typeface="Calibri"/>
              </a:rPr>
              <a:t>(TTS) Ելք</a:t>
            </a:r>
            <a:endParaRPr lang="en-US" sz="36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DF08E-AB98-0A98-A791-9C1A03F77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804" y="1399201"/>
            <a:ext cx="10590929" cy="5458799"/>
          </a:xfrm>
          <a:ln>
            <a:noFill/>
          </a:ln>
        </p:spPr>
        <p:txBody>
          <a:bodyPr vert="horz" lIns="45720" tIns="45720" rIns="45720" bIns="45720" rtlCol="0" anchor="t">
            <a:noAutofit/>
          </a:bodyPr>
          <a:lstStyle/>
          <a:p>
            <a:pPr marL="0" indent="0">
              <a:buNone/>
            </a:pPr>
            <a:r>
              <a:rPr lang="hy" sz="2200" b="1" dirty="0">
                <a:latin typeface="Calibri"/>
                <a:cs typeface="Calibri"/>
              </a:rPr>
              <a:t>ԺԱՄԵՐԻ ՄՈՒՏՔԱԳՐՈՒՄ</a:t>
            </a:r>
          </a:p>
          <a:p>
            <a:pPr marL="0" indent="0">
              <a:buNone/>
            </a:pPr>
            <a:r>
              <a:rPr lang="hy" sz="1800" dirty="0">
                <a:latin typeface="Calibri"/>
                <a:cs typeface="Calibri"/>
              </a:rPr>
              <a:t>4. Մուտքագրեք օրվա ընթացքում աշխատած ժամերը, երբ կլսեք հետևյալը.</a:t>
            </a:r>
            <a:endParaRPr lang="en-US" sz="1800" dirty="0"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hy" sz="1800" b="1" i="1" dirty="0">
                <a:latin typeface="Calibri"/>
                <a:cs typeface="Calibri"/>
              </a:rPr>
              <a:t>Խնդրում ենք մուտքագրել ձեր աշխատած ժամերը երկնիշ թվի տեսքով: Օրինակ, եթե չորս ժամ եք աշխատել, մուտքագրեք «04»: Մուտքագրեք ձեր աշխատած ժամերը, այնուհետև սեղմեք վանդականիշ (#):</a:t>
            </a:r>
            <a:endParaRPr lang="en-US" sz="1800" dirty="0">
              <a:ea typeface="+mn-lt"/>
              <a:cs typeface="+mn-lt"/>
            </a:endParaRPr>
          </a:p>
          <a:p>
            <a:pPr marL="0" indent="0" algn="ctr">
              <a:buNone/>
            </a:pPr>
            <a:endParaRPr lang="en-US" sz="18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hy" sz="1800" dirty="0">
                <a:latin typeface="Calibri"/>
                <a:cs typeface="Calibri"/>
              </a:rPr>
              <a:t>5. Հաստատել ժամերը։ </a:t>
            </a:r>
            <a:r>
              <a:rPr lang="hy-AM" sz="1800" dirty="0">
                <a:latin typeface="Calibri"/>
                <a:cs typeface="Calibri"/>
              </a:rPr>
              <a:t>Հ</a:t>
            </a:r>
            <a:r>
              <a:rPr lang="hy" sz="1800" dirty="0">
                <a:latin typeface="Calibri"/>
                <a:cs typeface="Calibri"/>
              </a:rPr>
              <a:t>եռախոսային համակարգը ձեզ կխնդրի հաստատել կամ խմբագրել ժամերը: Եթե հաստատում եք, որ ժամերը ճիշտ են, այնուհետև TTS-ը կխնդրի ձեզ մուտքագրել րոպեները.</a:t>
            </a:r>
          </a:p>
          <a:p>
            <a:pPr marL="0" indent="0">
              <a:buNone/>
            </a:pPr>
            <a:r>
              <a:rPr lang="hy" sz="1800" b="1" i="1" dirty="0">
                <a:latin typeface="Calibri"/>
                <a:cs typeface="Calibri"/>
              </a:rPr>
              <a:t>Խնդրում ենք մուտքագրել ձեր աշխատած րոպեները երկնիշ թվի տեսքով: Օրինակ, եթե աշխատել եք երեսուն րոպե, մուտքագրեք «30»: Մուտքագրեք աշխատած րոպեները, այնուհետև սեղմեք վանդականիշ (#):</a:t>
            </a:r>
            <a:endParaRPr lang="en-US" sz="1800" dirty="0">
              <a:ea typeface="+mn-lt"/>
              <a:cs typeface="+mn-lt"/>
            </a:endParaRPr>
          </a:p>
          <a:p>
            <a:pPr algn="just"/>
            <a:r>
              <a:rPr lang="hy" sz="1800" dirty="0">
                <a:latin typeface="Calibri"/>
                <a:cs typeface="Calibri"/>
              </a:rPr>
              <a:t>Համակարգը կթվարկի մուտքագրված րոպեները և կհարցնի ձեզ՝ արդյոք դրանք ճի՞շտ են, թե՞ ցանկանում եք խմբագրել գրառումը: Եթե մուտքագրված րոպեները ճիշտ են, TTS-ը կպահպանի գրառումը, և դուք կվերադառնաք գործողությունների / </a:t>
            </a:r>
            <a:r>
              <a:rPr lang="en-US" sz="1800" dirty="0">
                <a:latin typeface="Calibri"/>
                <a:cs typeface="Calibri"/>
              </a:rPr>
              <a:t>Activity</a:t>
            </a:r>
            <a:r>
              <a:rPr lang="hy-AM" sz="1800" dirty="0">
                <a:latin typeface="Calibri"/>
                <a:cs typeface="Calibri"/>
              </a:rPr>
              <a:t>/</a:t>
            </a:r>
            <a:r>
              <a:rPr lang="hy" sz="1800" dirty="0">
                <a:latin typeface="Calibri"/>
                <a:cs typeface="Calibri"/>
              </a:rPr>
              <a:t> ընտրացանկ:</a:t>
            </a:r>
            <a:endParaRPr lang="en-US" sz="1800" dirty="0">
              <a:ea typeface="+mn-lt"/>
              <a:cs typeface="+mn-lt"/>
            </a:endParaRPr>
          </a:p>
          <a:p>
            <a:pPr algn="just"/>
            <a:endParaRPr lang="en-US" sz="1100" b="1" dirty="0">
              <a:latin typeface="Calibri"/>
              <a:cs typeface="Calibri"/>
            </a:endParaRPr>
          </a:p>
          <a:p>
            <a:pPr algn="just"/>
            <a:r>
              <a:rPr lang="hy" sz="1800" b="1" dirty="0">
                <a:latin typeface="Calibri"/>
                <a:cs typeface="Calibri"/>
              </a:rPr>
              <a:t>Շնորհավորու՜մ ենք:</a:t>
            </a:r>
            <a:r>
              <a:rPr lang="hy" sz="1800" dirty="0">
                <a:latin typeface="Calibri"/>
                <a:cs typeface="Calibri"/>
              </a:rPr>
              <a:t> </a:t>
            </a:r>
            <a:r>
              <a:rPr lang="hy" sz="1800" b="1" dirty="0">
                <a:latin typeface="Calibri"/>
                <a:cs typeface="Calibri"/>
              </a:rPr>
              <a:t>Դուք հաջողությամբ գրանցեցիք ձեր ելքը այս շահառուի մոտից։</a:t>
            </a:r>
            <a:endParaRPr lang="en-US" sz="1800" b="1" dirty="0">
              <a:ea typeface="+mn-lt"/>
              <a:cs typeface="+mn-lt"/>
            </a:endParaRPr>
          </a:p>
          <a:p>
            <a:endParaRPr lang="en-US"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2278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2">
            <a:extLst>
              <a:ext uri="{FF2B5EF4-FFF2-40B4-BE49-F238E27FC236}">
                <a16:creationId xmlns:a16="http://schemas.microsoft.com/office/drawing/2014/main" id="{46301D49-609E-4714-AD6D-2BDC0C3034BA}"/>
              </a:ext>
            </a:extLst>
          </p:cNvPr>
          <p:cNvSpPr/>
          <p:nvPr/>
        </p:nvSpPr>
        <p:spPr>
          <a:xfrm flipH="1" flipV="1">
            <a:off x="0" y="0"/>
            <a:ext cx="5104265" cy="4013777"/>
          </a:xfrm>
          <a:custGeom>
            <a:avLst/>
            <a:gdLst>
              <a:gd name="connsiteX0" fmla="*/ 2376698 w 4456802"/>
              <a:gd name="connsiteY0" fmla="*/ 0 h 3499103"/>
              <a:gd name="connsiteX1" fmla="*/ 4347493 w 4456802"/>
              <a:gd name="connsiteY1" fmla="*/ 1047864 h 3499103"/>
              <a:gd name="connsiteX2" fmla="*/ 4456802 w 4456802"/>
              <a:gd name="connsiteY2" fmla="*/ 1227791 h 3499103"/>
              <a:gd name="connsiteX3" fmla="*/ 4456802 w 4456802"/>
              <a:gd name="connsiteY3" fmla="*/ 3499103 h 3499103"/>
              <a:gd name="connsiteX4" fmla="*/ 281811 w 4456802"/>
              <a:gd name="connsiteY4" fmla="*/ 3499103 h 3499103"/>
              <a:gd name="connsiteX5" fmla="*/ 186773 w 4456802"/>
              <a:gd name="connsiteY5" fmla="*/ 3301816 h 3499103"/>
              <a:gd name="connsiteX6" fmla="*/ 0 w 4456802"/>
              <a:gd name="connsiteY6" fmla="*/ 2376698 h 3499103"/>
              <a:gd name="connsiteX7" fmla="*/ 2376698 w 4456802"/>
              <a:gd name="connsiteY7" fmla="*/ 0 h 3499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6802" h="3499103">
                <a:moveTo>
                  <a:pt x="2376698" y="0"/>
                </a:moveTo>
                <a:cubicBezTo>
                  <a:pt x="3197082" y="0"/>
                  <a:pt x="3920383" y="415658"/>
                  <a:pt x="4347493" y="1047864"/>
                </a:cubicBezTo>
                <a:lnTo>
                  <a:pt x="4456802" y="1227791"/>
                </a:lnTo>
                <a:lnTo>
                  <a:pt x="4456802" y="3499103"/>
                </a:lnTo>
                <a:lnTo>
                  <a:pt x="281811" y="3499103"/>
                </a:lnTo>
                <a:lnTo>
                  <a:pt x="186773" y="3301816"/>
                </a:lnTo>
                <a:cubicBezTo>
                  <a:pt x="66506" y="3017472"/>
                  <a:pt x="0" y="2704852"/>
                  <a:pt x="0" y="2376698"/>
                </a:cubicBezTo>
                <a:cubicBezTo>
                  <a:pt x="0" y="1064084"/>
                  <a:pt x="1064084" y="0"/>
                  <a:pt x="2376698" y="0"/>
                </a:cubicBezTo>
                <a:close/>
              </a:path>
            </a:pathLst>
          </a:custGeom>
          <a:solidFill>
            <a:srgbClr val="7030A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1791AE-1B8E-4D57-8CF5-D69700D7A58B}"/>
              </a:ext>
            </a:extLst>
          </p:cNvPr>
          <p:cNvSpPr/>
          <p:nvPr/>
        </p:nvSpPr>
        <p:spPr>
          <a:xfrm>
            <a:off x="5315920" y="1825756"/>
            <a:ext cx="572700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" sz="4400" b="1" dirty="0">
                <a:solidFill>
                  <a:srgbClr val="7030A0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IHSS էլեկտրոնային ծառայությունների պորտալ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93750" y="6345151"/>
            <a:ext cx="1765663" cy="4168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548"/>
          <a:stretch/>
        </p:blipFill>
        <p:spPr>
          <a:xfrm>
            <a:off x="1263523" y="3993216"/>
            <a:ext cx="3042715" cy="276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1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43488" y="260003"/>
            <a:ext cx="10515600" cy="450421"/>
          </a:xfrm>
        </p:spPr>
        <p:txBody>
          <a:bodyPr>
            <a:normAutofit fontScale="90000"/>
          </a:bodyPr>
          <a:lstStyle/>
          <a:p>
            <a:pPr algn="ctr"/>
            <a:r>
              <a:rPr lang="hy" dirty="0"/>
              <a:t> </a:t>
            </a:r>
            <a:r>
              <a:rPr lang="hy" sz="4900" cap="none" dirty="0">
                <a:solidFill>
                  <a:srgbClr val="002060"/>
                </a:solidFill>
                <a:latin typeface="Calibri"/>
                <a:cs typeface="Calibri"/>
              </a:rPr>
              <a:t>ESP-ի հիմնական էկրան (գրանցում)</a:t>
            </a:r>
            <a:endParaRPr lang="en-GB" sz="49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9" descr="Image of the main landing page displaying the check-in and check-out link.">
            <a:extLst>
              <a:ext uri="{FF2B5EF4-FFF2-40B4-BE49-F238E27FC236}">
                <a16:creationId xmlns:a16="http://schemas.microsoft.com/office/drawing/2014/main" id="{3BCEB5EE-91E1-4B64-9413-E0978B04FEC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019" y="871982"/>
            <a:ext cx="7333961" cy="57231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8379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55394" y="260003"/>
            <a:ext cx="10515600" cy="450421"/>
          </a:xfrm>
        </p:spPr>
        <p:txBody>
          <a:bodyPr>
            <a:normAutofit fontScale="90000"/>
          </a:bodyPr>
          <a:lstStyle/>
          <a:p>
            <a:pPr algn="ctr"/>
            <a:r>
              <a:rPr lang="hy" sz="4900" cap="none" dirty="0">
                <a:solidFill>
                  <a:srgbClr val="002060"/>
                </a:solidFill>
                <a:latin typeface="Calibri"/>
                <a:cs typeface="Calibri"/>
              </a:rPr>
              <a:t>ESP մուտքի գրանցում</a:t>
            </a:r>
            <a:endParaRPr lang="en-GB" sz="49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 descr="Image of the Electronic Services Portal Check-In and Check-Out screen including the check in and check out link.">
            <a:extLst>
              <a:ext uri="{FF2B5EF4-FFF2-40B4-BE49-F238E27FC236}">
                <a16:creationId xmlns:a16="http://schemas.microsoft.com/office/drawing/2014/main" id="{03976C9A-999F-4D09-A2A6-B5AA9A2E814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75" y="858479"/>
            <a:ext cx="9730598" cy="50937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3440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374" y="260003"/>
            <a:ext cx="10515600" cy="450421"/>
          </a:xfrm>
        </p:spPr>
        <p:txBody>
          <a:bodyPr>
            <a:normAutofit fontScale="90000"/>
          </a:bodyPr>
          <a:lstStyle/>
          <a:p>
            <a:pPr algn="ctr"/>
            <a:r>
              <a:rPr lang="hy" dirty="0"/>
              <a:t> </a:t>
            </a:r>
            <a:r>
              <a:rPr lang="hy" sz="4900" cap="none" dirty="0">
                <a:solidFill>
                  <a:srgbClr val="002060"/>
                </a:solidFill>
                <a:latin typeface="Calibri"/>
                <a:cs typeface="Calibri"/>
              </a:rPr>
              <a:t>ESP Միացնել տեղորոշումը</a:t>
            </a:r>
            <a:endParaRPr lang="en-GB" sz="49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10" name="Picture 9" descr="Image of a pop up message informing you to enable your location including the enable button and not now link.">
            <a:extLst>
              <a:ext uri="{FF2B5EF4-FFF2-40B4-BE49-F238E27FC236}">
                <a16:creationId xmlns:a16="http://schemas.microsoft.com/office/drawing/2014/main" id="{8DD7CCA5-017E-4CCD-AD6B-4A856DDE911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249" y="976746"/>
            <a:ext cx="9230264" cy="49064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2341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3"/>
          <a:srcRect r="41378" b="34433"/>
          <a:stretch/>
        </p:blipFill>
        <p:spPr>
          <a:xfrm>
            <a:off x="134664" y="3899560"/>
            <a:ext cx="3435658" cy="28568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CBBDE4-692E-4538-9E79-87BC97DC7756}"/>
              </a:ext>
            </a:extLst>
          </p:cNvPr>
          <p:cNvSpPr/>
          <p:nvPr/>
        </p:nvSpPr>
        <p:spPr>
          <a:xfrm>
            <a:off x="4154558" y="159125"/>
            <a:ext cx="7995086" cy="6597810"/>
          </a:xfrm>
          <a:prstGeom prst="rect">
            <a:avLst/>
          </a:prstGeom>
          <a:solidFill>
            <a:srgbClr val="7030A0">
              <a:alpha val="76000"/>
            </a:srgbClr>
          </a:solidFill>
          <a:ln>
            <a:noFill/>
          </a:ln>
          <a:effectLst>
            <a:outerShdw blurRad="2794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9A2B9E-973E-42E0-AD9D-09CBB982148E}"/>
              </a:ext>
            </a:extLst>
          </p:cNvPr>
          <p:cNvSpPr/>
          <p:nvPr/>
        </p:nvSpPr>
        <p:spPr>
          <a:xfrm>
            <a:off x="4452941" y="171471"/>
            <a:ext cx="74595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" sz="3600" b="1" dirty="0">
                <a:solidFill>
                  <a:schemeClr val="bg1"/>
                </a:solidFill>
              </a:rPr>
              <a:t>Ինչպես ենք հասել այստեղ</a:t>
            </a:r>
            <a:endParaRPr lang="en-ID" sz="3600" b="1" dirty="0">
              <a:latin typeface="Calibri" panose="020F0502020204030204" pitchFamily="34" charset="0"/>
              <a:ea typeface="Lato Medium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48BAE0-F32F-4F5B-8993-AE8E06D0347C}"/>
              </a:ext>
            </a:extLst>
          </p:cNvPr>
          <p:cNvSpPr/>
          <p:nvPr/>
        </p:nvSpPr>
        <p:spPr>
          <a:xfrm>
            <a:off x="4154558" y="816370"/>
            <a:ext cx="7865807" cy="6201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" dirty="0">
                <a:solidFill>
                  <a:schemeClr val="bg1"/>
                </a:solidFill>
              </a:rPr>
              <a:t>Այս փոփոխությունները պայմանավորված են 21st Century Cures ակտով, որը ներառում է դաշնային մանդատ՝ պահանջելով այցելությունների </a:t>
            </a:r>
            <a:r>
              <a:rPr lang="hy" dirty="0">
                <a:solidFill>
                  <a:prstClr val="white"/>
                </a:solidFill>
              </a:rPr>
              <a:t>է</a:t>
            </a:r>
            <a:r>
              <a:rPr kumimoji="0" lang="hy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լեկտրոնային</a:t>
            </a:r>
            <a:r>
              <a:rPr lang="hy" dirty="0">
                <a:solidFill>
                  <a:schemeClr val="bg1"/>
                </a:solidFill>
              </a:rPr>
              <a:t> ստուգում (EVV) Medicaid-ի բոլոր անձնական խնամքի ծառայությունների և տնային առողջության ծառայությունների համար, որոնք պահանջում են տնային այցելություն մատակարարի կողմից:</a:t>
            </a:r>
          </a:p>
          <a:p>
            <a:endParaRPr lang="en-US" sz="1000" b="1" dirty="0">
              <a:solidFill>
                <a:schemeClr val="bg1"/>
              </a:solidFill>
            </a:endParaRPr>
          </a:p>
          <a:p>
            <a:r>
              <a:rPr lang="hy" dirty="0">
                <a:solidFill>
                  <a:schemeClr val="bg1"/>
                </a:solidFill>
              </a:rPr>
              <a:t>Կալիֆոռնիան վճարում է դաշնային տույժեր 2021 թ. հունվարից սկսած՝  երկար տարիներ SEIU 2015-ի անդամների հետ ամենաքիչ ինվազիվ, առավել մատչելի, համապատասխան հաշվետվությունների կառուցվածքը նախագծելու վրա աշխատանքների երկար ջանքերից հետո։</a:t>
            </a:r>
          </a:p>
          <a:p>
            <a:endParaRPr lang="en-US" sz="1100" dirty="0">
              <a:solidFill>
                <a:schemeClr val="bg1"/>
              </a:solidFill>
            </a:endParaRPr>
          </a:p>
          <a:p>
            <a:r>
              <a:rPr lang="hy" dirty="0">
                <a:solidFill>
                  <a:schemeClr val="bg1"/>
                </a:solidFill>
              </a:rPr>
              <a:t>Medicare-ի և Medicaid ծառայությունների կենտրոններից (CMS) լրացուցիչ ուղեցույց ստանալուց հետո նահանգը պետք է առաջ շարժվի գտնվելու վայրի (տեղորոշման) ծառայությունների ներդրմամբ՝ դաշնային օրենքին համապատասխանեցնելու համար:</a:t>
            </a:r>
          </a:p>
          <a:p>
            <a:endParaRPr lang="en-US" sz="1050" dirty="0">
              <a:solidFill>
                <a:schemeClr val="bg1"/>
              </a:solidFill>
            </a:endParaRPr>
          </a:p>
          <a:p>
            <a:r>
              <a:rPr lang="hy" b="1" dirty="0"/>
              <a:t>2023թ.-ի հուլիսի 1-ին </a:t>
            </a:r>
            <a:r>
              <a:rPr lang="hy" b="1" dirty="0">
                <a:solidFill>
                  <a:schemeClr val="bg1"/>
                </a:solidFill>
              </a:rPr>
              <a:t>Կալիֆոռնիան </a:t>
            </a:r>
            <a:r>
              <a:rPr lang="hy" dirty="0">
                <a:solidFill>
                  <a:schemeClr val="bg1"/>
                </a:solidFill>
              </a:rPr>
              <a:t>կներառի տեղորոշման ծառայությունները՝ որպես ժամերի մուտքագրման մաս բոլոր տնային աջակցության ծառայությունների (IHSS) և անձնական խնամքի ծառայությունների հրաժարման (WPCS) մատակարարների համար։</a:t>
            </a:r>
          </a:p>
          <a:p>
            <a:endParaRPr lang="en-ID" dirty="0">
              <a:solidFill>
                <a:schemeClr val="bg1"/>
              </a:solidFill>
              <a:latin typeface="Calibri" panose="020F0502020204030204" pitchFamily="34" charset="0"/>
              <a:ea typeface="Lato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333127" y="5307723"/>
            <a:ext cx="770556" cy="781072"/>
          </a:xfrm>
          <a:prstGeom prst="ellipse">
            <a:avLst/>
          </a:prstGeom>
          <a:solidFill>
            <a:srgbClr val="7030A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Curved Down Arrow 70"/>
          <p:cNvSpPr/>
          <p:nvPr/>
        </p:nvSpPr>
        <p:spPr>
          <a:xfrm rot="5951798">
            <a:off x="-250813" y="3349695"/>
            <a:ext cx="4302778" cy="1160377"/>
          </a:xfrm>
          <a:prstGeom prst="curvedDownArrow">
            <a:avLst>
              <a:gd name="adj1" fmla="val 25000"/>
              <a:gd name="adj2" fmla="val 51967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b="7809"/>
          <a:stretch/>
        </p:blipFill>
        <p:spPr>
          <a:xfrm>
            <a:off x="70936" y="219145"/>
            <a:ext cx="3934383" cy="195308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1434" y="1117958"/>
            <a:ext cx="3007059" cy="159983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88" y="2472537"/>
            <a:ext cx="1972516" cy="147748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90" y="2410362"/>
            <a:ext cx="1330178" cy="454762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345" y="5540138"/>
            <a:ext cx="930444" cy="21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0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85801" y="353291"/>
            <a:ext cx="11139054" cy="581891"/>
          </a:xfrm>
        </p:spPr>
        <p:txBody>
          <a:bodyPr>
            <a:normAutofit fontScale="90000"/>
          </a:bodyPr>
          <a:lstStyle/>
          <a:p>
            <a:pPr algn="ctr"/>
            <a:r>
              <a:rPr lang="hy" sz="4900" cap="none" dirty="0">
                <a:solidFill>
                  <a:srgbClr val="002060"/>
                </a:solidFill>
                <a:latin typeface="Calibri"/>
                <a:cs typeface="Calibri"/>
              </a:rPr>
              <a:t>ESP Միացնել տեղորոշումը (շարունակություն)</a:t>
            </a:r>
            <a:endParaRPr lang="en-GB" sz="49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11" name="Picture 10" descr="Image of a pop up message asking you to allow ihss.ca.gov to know your location including the allow link and block link.">
            <a:extLst>
              <a:ext uri="{FF2B5EF4-FFF2-40B4-BE49-F238E27FC236}">
                <a16:creationId xmlns:a16="http://schemas.microsoft.com/office/drawing/2014/main" id="{6A7FC2F6-E3AD-42D1-A791-7C42950A4E7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485" y="1742925"/>
            <a:ext cx="9368287" cy="45879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7076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F9A82130-6AF7-49E1-AEE6-4C06CC7EA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67600" y="101277"/>
            <a:ext cx="9256800" cy="7897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" sz="44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ESP մուտք գործելու էկրան</a:t>
            </a:r>
            <a:endParaRPr kumimoji="0" lang="en-US" sz="4400" b="0" i="0" u="none" strike="noStrike" kern="1200" cap="all" spc="1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pic>
        <p:nvPicPr>
          <p:cNvPr id="14" name="Picture 13" descr="Image of the Electronic Services Portal recipient selection screen for check-in including the location selection and check-in button.">
            <a:extLst>
              <a:ext uri="{FF2B5EF4-FFF2-40B4-BE49-F238E27FC236}">
                <a16:creationId xmlns:a16="http://schemas.microsoft.com/office/drawing/2014/main" id="{6C984015-F8AB-4832-B832-F8B036055A1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3"/>
          <a:stretch/>
        </p:blipFill>
        <p:spPr bwMode="auto">
          <a:xfrm>
            <a:off x="1101305" y="800582"/>
            <a:ext cx="9989389" cy="50784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60177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F9A82130-6AF7-49E1-AEE6-4C06CC7EA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0"/>
            <a:ext cx="10515600" cy="10858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" sz="44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ESP մուտք գործելու էկրան </a:t>
            </a:r>
            <a:r>
              <a:rPr kumimoji="0" lang="en-US" sz="44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</a:rPr>
              <a:t>(</a:t>
            </a:r>
            <a:r>
              <a:rPr lang="hy-AM" sz="4400" cap="none" dirty="0">
                <a:solidFill>
                  <a:srgbClr val="002060"/>
                </a:solidFill>
                <a:latin typeface="Calibri"/>
                <a:cs typeface="Calibri"/>
              </a:rPr>
              <a:t>շարունակություն</a:t>
            </a:r>
            <a:r>
              <a:rPr lang="en-US" sz="4400" cap="none" dirty="0">
                <a:solidFill>
                  <a:srgbClr val="002060"/>
                </a:solidFill>
                <a:latin typeface="Calibri"/>
                <a:cs typeface="Calibri"/>
              </a:rPr>
              <a:t>)</a:t>
            </a:r>
            <a:endParaRPr kumimoji="0" lang="en-US" sz="4400" b="0" i="0" u="none" strike="noStrike" kern="1200" cap="all" spc="1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9" name="Picture 8" descr="Image of the Electronic Services Portal recipient selection screen for check-in including the select a Program Type, either IHSS or WPCS option, location selection, and check-in button.">
            <a:extLst>
              <a:ext uri="{FF2B5EF4-FFF2-40B4-BE49-F238E27FC236}">
                <a16:creationId xmlns:a16="http://schemas.microsoft.com/office/drawing/2014/main" id="{B234C3F4-01C3-46BB-BA03-3CB43CFAB720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17" b="353"/>
          <a:stretch/>
        </p:blipFill>
        <p:spPr bwMode="auto">
          <a:xfrm>
            <a:off x="1178943" y="1212011"/>
            <a:ext cx="9834114" cy="44339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03762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F9A82130-6AF7-49E1-AEE6-4C06CC7EA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94898" y="119097"/>
            <a:ext cx="10515600" cy="90956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kumimoji="0" lang="en-US" sz="44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</a:rPr>
              <a:t>ESP</a:t>
            </a:r>
            <a:r>
              <a:rPr kumimoji="0" lang="hy-AM" sz="44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</a:rPr>
              <a:t>.</a:t>
            </a:r>
            <a:r>
              <a:rPr kumimoji="0" lang="en-US" sz="44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lang="hy-AM" sz="48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</a:rPr>
              <a:t>Մուտք գործելու</a:t>
            </a:r>
            <a:r>
              <a:rPr kumimoji="0" lang="en-US" sz="44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lang="hy-AM" sz="44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</a:rPr>
              <a:t>հաստատման հաղորդագրություն</a:t>
            </a:r>
            <a:endParaRPr kumimoji="0" lang="en-US" sz="4400" b="0" i="0" u="none" strike="noStrike" kern="1200" cap="all" spc="1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pic>
        <p:nvPicPr>
          <p:cNvPr id="2" name="Picture 1" descr="Image of a pop-up message asking the provider to confirm if they want to check in for the recipient on the check-in screen.">
            <a:extLst>
              <a:ext uri="{FF2B5EF4-FFF2-40B4-BE49-F238E27FC236}">
                <a16:creationId xmlns:a16="http://schemas.microsoft.com/office/drawing/2014/main" id="{8A27EE7F-E583-4354-99DF-1D790AB57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472" y="1285103"/>
            <a:ext cx="10713056" cy="4999015"/>
          </a:xfrm>
          <a:prstGeom prst="rect">
            <a:avLst/>
          </a:prstGeom>
        </p:spPr>
      </p:pic>
      <p:pic>
        <p:nvPicPr>
          <p:cNvPr id="14" name="Picture 13" descr="Image of a pop up message asking you to confirm if you want to check-in for the recipient including the yes button and no button. ">
            <a:extLst>
              <a:ext uri="{FF2B5EF4-FFF2-40B4-BE49-F238E27FC236}">
                <a16:creationId xmlns:a16="http://schemas.microsoft.com/office/drawing/2014/main" id="{196690F5-7E3B-4DEE-85E2-69748C9A0E2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1" y="1534105"/>
            <a:ext cx="5500255" cy="37897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9409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age of the Electronic Services Portal check-in confirmation screen including the back to home button and the check-in another recipient button.">
            <a:extLst>
              <a:ext uri="{FF2B5EF4-FFF2-40B4-BE49-F238E27FC236}">
                <a16:creationId xmlns:a16="http://schemas.microsoft.com/office/drawing/2014/main" id="{3B6E8051-89C4-4844-957B-78611BE20D6B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63" b="298"/>
          <a:stretch/>
        </p:blipFill>
        <p:spPr bwMode="auto">
          <a:xfrm>
            <a:off x="1100567" y="934069"/>
            <a:ext cx="9990432" cy="49898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9A82130-6AF7-49E1-AEE6-4C06CC7EA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47862" y="101277"/>
            <a:ext cx="10515600" cy="10858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" sz="44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ESP՝ մուտք գործելու հաստատման էկրան</a:t>
            </a:r>
            <a:endParaRPr kumimoji="0" lang="en-US" sz="4400" b="0" i="0" u="none" strike="noStrike" kern="1200" cap="all" spc="1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01097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55394" y="260003"/>
            <a:ext cx="10515600" cy="45042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 </a:t>
            </a:r>
            <a:r>
              <a:rPr lang="hy" sz="5400" cap="none" dirty="0">
                <a:solidFill>
                  <a:srgbClr val="002060"/>
                </a:solidFill>
                <a:latin typeface="Calibri"/>
                <a:cs typeface="Calibri"/>
              </a:rPr>
              <a:t> ESP-ի հիմնական էկրան (ելք)</a:t>
            </a:r>
            <a:endParaRPr lang="en-GB" sz="49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 descr="Image of the main landing page with the check-in and check-out link.">
            <a:extLst>
              <a:ext uri="{FF2B5EF4-FFF2-40B4-BE49-F238E27FC236}">
                <a16:creationId xmlns:a16="http://schemas.microsoft.com/office/drawing/2014/main" id="{DDA0DCBB-B95A-4967-863D-4276278BAB7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019" y="1011682"/>
            <a:ext cx="7333961" cy="57231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9704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43487" y="387307"/>
            <a:ext cx="10711204" cy="7012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 </a:t>
            </a:r>
            <a:r>
              <a:rPr lang="en-US" sz="4900" cap="none" dirty="0">
                <a:solidFill>
                  <a:srgbClr val="002060"/>
                </a:solidFill>
                <a:latin typeface="Calibri"/>
                <a:cs typeface="Calibri"/>
              </a:rPr>
              <a:t>ESP </a:t>
            </a:r>
            <a:r>
              <a:rPr lang="hy-AM" sz="4900" cap="none" dirty="0">
                <a:solidFill>
                  <a:srgbClr val="002060"/>
                </a:solidFill>
                <a:latin typeface="Calibri"/>
                <a:cs typeface="Calibri"/>
              </a:rPr>
              <a:t>ելք</a:t>
            </a:r>
            <a:endParaRPr lang="en-GB" sz="49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9" descr="Image of the Electronic Services Portal  check-in and check out screen including the check in link and check out link.">
            <a:extLst>
              <a:ext uri="{FF2B5EF4-FFF2-40B4-BE49-F238E27FC236}">
                <a16:creationId xmlns:a16="http://schemas.microsoft.com/office/drawing/2014/main" id="{9BB5345A-7833-44E6-894B-7669D6B8503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29" y="1088571"/>
            <a:ext cx="10101942" cy="46808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2791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age of the Electronic Services Portal recipient selection screen for check-out including the location selection, input hours worked option, and the check-out button.">
            <a:extLst>
              <a:ext uri="{FF2B5EF4-FFF2-40B4-BE49-F238E27FC236}">
                <a16:creationId xmlns:a16="http://schemas.microsoft.com/office/drawing/2014/main" id="{3BBEB636-0EFF-441A-BFB0-8BE08D4F3E8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"/>
          <a:stretch/>
        </p:blipFill>
        <p:spPr bwMode="auto">
          <a:xfrm>
            <a:off x="1130087" y="935529"/>
            <a:ext cx="9931826" cy="49869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9A82130-6AF7-49E1-AEE6-4C06CC7EA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0"/>
            <a:ext cx="10515600" cy="10858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</a:rPr>
              <a:t>ESP </a:t>
            </a:r>
            <a:r>
              <a:rPr kumimoji="0" lang="hy-AM" sz="44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</a:rPr>
              <a:t>Ելքի գրանցում</a:t>
            </a:r>
            <a:r>
              <a:rPr kumimoji="0" lang="en-US" sz="44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lang="en-US" sz="4400" cap="none" dirty="0">
                <a:solidFill>
                  <a:srgbClr val="002060"/>
                </a:solidFill>
                <a:latin typeface="Calibri"/>
                <a:cs typeface="Calibri"/>
              </a:rPr>
              <a:t>(2 of 3)</a:t>
            </a:r>
            <a:endParaRPr kumimoji="0" lang="en-US" sz="4400" b="0" i="0" u="none" strike="noStrike" kern="1200" cap="all" spc="1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4008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age of the Electronic Services Portal recipient selection screen for check-out including the location selection, input hours worked option, and the check-out button.">
            <a:extLst>
              <a:ext uri="{FF2B5EF4-FFF2-40B4-BE49-F238E27FC236}">
                <a16:creationId xmlns:a16="http://schemas.microsoft.com/office/drawing/2014/main" id="{3BBEB636-0EFF-441A-BFB0-8BE08D4F3E8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"/>
          <a:stretch/>
        </p:blipFill>
        <p:spPr bwMode="auto">
          <a:xfrm>
            <a:off x="1130087" y="935529"/>
            <a:ext cx="9931826" cy="49869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9A82130-6AF7-49E1-AEE6-4C06CC7EA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0"/>
            <a:ext cx="10515600" cy="10858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</a:rPr>
              <a:t>ESP </a:t>
            </a:r>
            <a:r>
              <a:rPr kumimoji="0" lang="hy-AM" sz="44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</a:rPr>
              <a:t>Ելքի գրանցում</a:t>
            </a:r>
            <a:r>
              <a:rPr kumimoji="0" lang="en-US" sz="44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lang="en-US" sz="4400" cap="none" dirty="0">
                <a:solidFill>
                  <a:srgbClr val="002060"/>
                </a:solidFill>
                <a:latin typeface="Calibri"/>
                <a:cs typeface="Calibri"/>
              </a:rPr>
              <a:t>(3</a:t>
            </a:r>
            <a:r>
              <a:rPr lang="hy-AM" sz="4400" cap="none" dirty="0">
                <a:solidFill>
                  <a:srgbClr val="002060"/>
                </a:solidFill>
                <a:latin typeface="Calibri"/>
                <a:cs typeface="Calibri"/>
              </a:rPr>
              <a:t> /</a:t>
            </a:r>
            <a:r>
              <a:rPr lang="en-US" sz="4400" cap="none" dirty="0">
                <a:solidFill>
                  <a:srgbClr val="002060"/>
                </a:solidFill>
                <a:latin typeface="Calibri"/>
                <a:cs typeface="Calibri"/>
              </a:rPr>
              <a:t> 3)</a:t>
            </a:r>
            <a:endParaRPr kumimoji="0" lang="en-US" sz="4400" b="0" i="0" u="none" strike="noStrike" kern="1200" cap="all" spc="1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2" name="Picture 1" descr="Image of a pop up message asking you to confirm if you want to check-out for the recipient including the yes button and no button.">
            <a:extLst>
              <a:ext uri="{FF2B5EF4-FFF2-40B4-BE49-F238E27FC236}">
                <a16:creationId xmlns:a16="http://schemas.microsoft.com/office/drawing/2014/main" id="{3DCD6153-0CF7-6D46-0672-87C78E68A5E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193" y="1301732"/>
            <a:ext cx="5440543" cy="37621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1864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F9A82130-6AF7-49E1-AEE6-4C06CC7EA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1193" y="-36203"/>
            <a:ext cx="10515600" cy="10858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</a:rPr>
              <a:t>ESP </a:t>
            </a:r>
            <a:r>
              <a:rPr kumimoji="0" lang="hy-AM" sz="44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Calibri"/>
              </a:rPr>
              <a:t>Ելքի գրանցման հաստատման էկրան</a:t>
            </a:r>
            <a:endParaRPr kumimoji="0" lang="en-US" sz="4400" b="0" i="0" u="none" strike="noStrike" kern="1200" cap="all" spc="1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7" name="Picture 6" descr="Image of the Electronic Services Portal check-out confirmation screen including the back to home button and the check-out another recipient button.">
            <a:extLst>
              <a:ext uri="{FF2B5EF4-FFF2-40B4-BE49-F238E27FC236}">
                <a16:creationId xmlns:a16="http://schemas.microsoft.com/office/drawing/2014/main" id="{731FC63E-229D-4B34-A6DA-E04A160C593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93" y="847390"/>
            <a:ext cx="10058400" cy="5163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789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/>
          <a:srcRect r="10356"/>
          <a:stretch/>
        </p:blipFill>
        <p:spPr>
          <a:xfrm>
            <a:off x="-2" y="7202"/>
            <a:ext cx="12192002" cy="7273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8C4EF3B-A932-4EDF-A720-EB126ADB7633}"/>
              </a:ext>
            </a:extLst>
          </p:cNvPr>
          <p:cNvSpPr/>
          <p:nvPr/>
        </p:nvSpPr>
        <p:spPr>
          <a:xfrm>
            <a:off x="0" y="0"/>
            <a:ext cx="1207638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y" sz="3600" b="1" dirty="0">
                <a:solidFill>
                  <a:srgbClr val="7030A0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Ո՞վ պետք է համապատասխանի EVV-ի նոր կանոններին</a:t>
            </a:r>
            <a:br>
              <a:rPr lang="en-ID" sz="4200" b="1" dirty="0">
                <a:solidFill>
                  <a:srgbClr val="7030A0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</a:br>
            <a:r>
              <a:rPr lang="hy-AM" sz="4200" dirty="0">
                <a:solidFill>
                  <a:srgbClr val="7030A0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Շ</a:t>
            </a:r>
            <a:r>
              <a:rPr lang="hy-AM" sz="4000" dirty="0">
                <a:solidFill>
                  <a:srgbClr val="7030A0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ԱՀԱՌՈՒ</a:t>
            </a:r>
            <a:r>
              <a:rPr lang="hy" sz="4200" dirty="0">
                <a:solidFill>
                  <a:srgbClr val="7030A0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Ի ՀԵՏ ՉԲՆԱԿՎՈՂ ՄԱՏԱԿԱՐԱՐԸ</a:t>
            </a:r>
          </a:p>
        </p:txBody>
      </p:sp>
      <p:sp>
        <p:nvSpPr>
          <p:cNvPr id="22" name="Freeform: Shape 22">
            <a:extLst>
              <a:ext uri="{FF2B5EF4-FFF2-40B4-BE49-F238E27FC236}">
                <a16:creationId xmlns:a16="http://schemas.microsoft.com/office/drawing/2014/main" id="{E99FF790-31F1-4C95-B359-DF73DC64DCAA}"/>
              </a:ext>
            </a:extLst>
          </p:cNvPr>
          <p:cNvSpPr/>
          <p:nvPr/>
        </p:nvSpPr>
        <p:spPr>
          <a:xfrm>
            <a:off x="7735198" y="3587486"/>
            <a:ext cx="4456802" cy="3270515"/>
          </a:xfrm>
          <a:custGeom>
            <a:avLst/>
            <a:gdLst>
              <a:gd name="connsiteX0" fmla="*/ 2376698 w 4456802"/>
              <a:gd name="connsiteY0" fmla="*/ 0 h 3499103"/>
              <a:gd name="connsiteX1" fmla="*/ 4347493 w 4456802"/>
              <a:gd name="connsiteY1" fmla="*/ 1047864 h 3499103"/>
              <a:gd name="connsiteX2" fmla="*/ 4456802 w 4456802"/>
              <a:gd name="connsiteY2" fmla="*/ 1227791 h 3499103"/>
              <a:gd name="connsiteX3" fmla="*/ 4456802 w 4456802"/>
              <a:gd name="connsiteY3" fmla="*/ 3499103 h 3499103"/>
              <a:gd name="connsiteX4" fmla="*/ 281811 w 4456802"/>
              <a:gd name="connsiteY4" fmla="*/ 3499103 h 3499103"/>
              <a:gd name="connsiteX5" fmla="*/ 186773 w 4456802"/>
              <a:gd name="connsiteY5" fmla="*/ 3301816 h 3499103"/>
              <a:gd name="connsiteX6" fmla="*/ 0 w 4456802"/>
              <a:gd name="connsiteY6" fmla="*/ 2376698 h 3499103"/>
              <a:gd name="connsiteX7" fmla="*/ 2376698 w 4456802"/>
              <a:gd name="connsiteY7" fmla="*/ 0 h 3499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6802" h="3499103">
                <a:moveTo>
                  <a:pt x="2376698" y="0"/>
                </a:moveTo>
                <a:cubicBezTo>
                  <a:pt x="3197082" y="0"/>
                  <a:pt x="3920383" y="415658"/>
                  <a:pt x="4347493" y="1047864"/>
                </a:cubicBezTo>
                <a:lnTo>
                  <a:pt x="4456802" y="1227791"/>
                </a:lnTo>
                <a:lnTo>
                  <a:pt x="4456802" y="3499103"/>
                </a:lnTo>
                <a:lnTo>
                  <a:pt x="281811" y="3499103"/>
                </a:lnTo>
                <a:lnTo>
                  <a:pt x="186773" y="3301816"/>
                </a:lnTo>
                <a:cubicBezTo>
                  <a:pt x="66506" y="3017472"/>
                  <a:pt x="0" y="2704852"/>
                  <a:pt x="0" y="2376698"/>
                </a:cubicBezTo>
                <a:cubicBezTo>
                  <a:pt x="0" y="1064084"/>
                  <a:pt x="1064084" y="0"/>
                  <a:pt x="2376698" y="0"/>
                </a:cubicBezTo>
                <a:close/>
              </a:path>
            </a:pathLst>
          </a:custGeom>
          <a:solidFill>
            <a:srgbClr val="7030A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62DCAC-5371-4B8F-A0BC-2FF70D5C8BEC}"/>
              </a:ext>
            </a:extLst>
          </p:cNvPr>
          <p:cNvSpPr/>
          <p:nvPr/>
        </p:nvSpPr>
        <p:spPr>
          <a:xfrm flipH="1">
            <a:off x="6055981" y="1558103"/>
            <a:ext cx="146638" cy="55858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6BB156-DF16-4331-B9A2-C478C76B35E8}"/>
              </a:ext>
            </a:extLst>
          </p:cNvPr>
          <p:cNvSpPr/>
          <p:nvPr/>
        </p:nvSpPr>
        <p:spPr>
          <a:xfrm>
            <a:off x="-2" y="1396380"/>
            <a:ext cx="39256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  <a:p>
            <a:endParaRPr lang="en-US" sz="2400" dirty="0">
              <a:ea typeface="Lato" panose="020F0502020204030203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2" y="669616"/>
            <a:ext cx="10086111" cy="45719"/>
            <a:chOff x="-2" y="669616"/>
            <a:chExt cx="11258918" cy="4571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562DCAC-5371-4B8F-A0BC-2FF70D5C8BEC}"/>
                </a:ext>
              </a:extLst>
            </p:cNvPr>
            <p:cNvSpPr/>
            <p:nvPr/>
          </p:nvSpPr>
          <p:spPr>
            <a:xfrm rot="16200000">
              <a:off x="4380463" y="-3710849"/>
              <a:ext cx="45719" cy="880664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8806647" y="681044"/>
              <a:ext cx="2452269" cy="22861"/>
            </a:xfrm>
            <a:prstGeom prst="line">
              <a:avLst/>
            </a:prstGeom>
            <a:ln w="44450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: Rounded Corners 4">
            <a:extLst>
              <a:ext uri="{FF2B5EF4-FFF2-40B4-BE49-F238E27FC236}">
                <a16:creationId xmlns:a16="http://schemas.microsoft.com/office/drawing/2014/main" id="{72FAD79E-1C64-4C84-A0B2-F08D841ECF05}"/>
              </a:ext>
            </a:extLst>
          </p:cNvPr>
          <p:cNvSpPr/>
          <p:nvPr/>
        </p:nvSpPr>
        <p:spPr>
          <a:xfrm>
            <a:off x="191128" y="2227377"/>
            <a:ext cx="5441717" cy="4247314"/>
          </a:xfrm>
          <a:prstGeom prst="roundRect">
            <a:avLst>
              <a:gd name="adj" fmla="val 6807"/>
            </a:avLst>
          </a:prstGeom>
          <a:solidFill>
            <a:schemeClr val="bg1"/>
          </a:solidFill>
          <a:ln>
            <a:noFill/>
          </a:ln>
          <a:effectLst>
            <a:outerShdw blurRad="317500" dir="5400000" sx="103000" sy="103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4" name="Rectangle: Rounded Corners 8">
            <a:extLst>
              <a:ext uri="{FF2B5EF4-FFF2-40B4-BE49-F238E27FC236}">
                <a16:creationId xmlns:a16="http://schemas.microsoft.com/office/drawing/2014/main" id="{FF9D73FF-3014-4A0E-B526-257736526777}"/>
              </a:ext>
            </a:extLst>
          </p:cNvPr>
          <p:cNvSpPr/>
          <p:nvPr/>
        </p:nvSpPr>
        <p:spPr>
          <a:xfrm>
            <a:off x="6511056" y="2227377"/>
            <a:ext cx="5393890" cy="4247314"/>
          </a:xfrm>
          <a:prstGeom prst="roundRect">
            <a:avLst>
              <a:gd name="adj" fmla="val 6807"/>
            </a:avLst>
          </a:prstGeom>
          <a:solidFill>
            <a:schemeClr val="bg1"/>
          </a:solidFill>
          <a:ln>
            <a:noFill/>
          </a:ln>
          <a:effectLst>
            <a:outerShdw blurRad="317500" dir="5400000" sx="103000" sy="103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5" name="Rectangle: Rounded Corners 5">
            <a:extLst>
              <a:ext uri="{FF2B5EF4-FFF2-40B4-BE49-F238E27FC236}">
                <a16:creationId xmlns:a16="http://schemas.microsoft.com/office/drawing/2014/main" id="{38D6CF31-738E-4679-8CE0-49992D466E06}"/>
              </a:ext>
            </a:extLst>
          </p:cNvPr>
          <p:cNvSpPr/>
          <p:nvPr/>
        </p:nvSpPr>
        <p:spPr>
          <a:xfrm>
            <a:off x="638989" y="1472253"/>
            <a:ext cx="4545994" cy="1094918"/>
          </a:xfrm>
          <a:prstGeom prst="roundRect">
            <a:avLst>
              <a:gd name="adj" fmla="val 40528"/>
            </a:avLst>
          </a:prstGeom>
          <a:solidFill>
            <a:srgbClr val="7030A0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" sz="2000" b="1" dirty="0">
                <a:solidFill>
                  <a:schemeClr val="bg1"/>
                </a:solidFill>
              </a:rPr>
              <a:t>ՉԻ ՎԵՐԱԲԵՐՈՒՄ</a:t>
            </a:r>
          </a:p>
          <a:p>
            <a:pPr algn="ctr"/>
            <a:r>
              <a:rPr lang="hy-AM" sz="2000" b="1" dirty="0">
                <a:solidFill>
                  <a:schemeClr val="bg1"/>
                </a:solidFill>
              </a:rPr>
              <a:t>Շահառու</a:t>
            </a:r>
            <a:r>
              <a:rPr lang="hy" sz="2000" b="1" dirty="0">
                <a:solidFill>
                  <a:schemeClr val="bg1"/>
                </a:solidFill>
              </a:rPr>
              <a:t>ի հետ բնակվող մատակարարին</a:t>
            </a:r>
          </a:p>
        </p:txBody>
      </p:sp>
      <p:sp>
        <p:nvSpPr>
          <p:cNvPr id="27" name="Rectangle: Rounded Corners 5">
            <a:extLst>
              <a:ext uri="{FF2B5EF4-FFF2-40B4-BE49-F238E27FC236}">
                <a16:creationId xmlns:a16="http://schemas.microsoft.com/office/drawing/2014/main" id="{38D6CF31-738E-4679-8CE0-49992D466E06}"/>
              </a:ext>
            </a:extLst>
          </p:cNvPr>
          <p:cNvSpPr/>
          <p:nvPr/>
        </p:nvSpPr>
        <p:spPr>
          <a:xfrm>
            <a:off x="6935004" y="1472252"/>
            <a:ext cx="4545994" cy="1094919"/>
          </a:xfrm>
          <a:prstGeom prst="roundRect">
            <a:avLst>
              <a:gd name="adj" fmla="val 40528"/>
            </a:avLst>
          </a:prstGeom>
          <a:solidFill>
            <a:srgbClr val="7030A0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y" sz="2000" b="1" dirty="0">
                <a:solidFill>
                  <a:schemeClr val="bg1"/>
                </a:solidFill>
              </a:rPr>
              <a:t>ՎԵՐԱԲԵՐՈՒՄ Է</a:t>
            </a:r>
          </a:p>
          <a:p>
            <a:pPr lvl="0" algn="ctr"/>
            <a:r>
              <a:rPr lang="hy-AM" sz="2000" b="1" dirty="0">
                <a:solidFill>
                  <a:schemeClr val="bg1"/>
                </a:solidFill>
              </a:rPr>
              <a:t>Շահառու</a:t>
            </a:r>
            <a:r>
              <a:rPr lang="hy" sz="2000" b="1" dirty="0">
                <a:solidFill>
                  <a:schemeClr val="bg1"/>
                </a:solidFill>
              </a:rPr>
              <a:t>ի հետ չբնակվող մատակարարին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12D764A-7DBD-484F-89D8-86839D56E3E5}"/>
              </a:ext>
            </a:extLst>
          </p:cNvPr>
          <p:cNvCxnSpPr/>
          <p:nvPr/>
        </p:nvCxnSpPr>
        <p:spPr>
          <a:xfrm>
            <a:off x="0" y="1258450"/>
            <a:ext cx="4706754" cy="19286"/>
          </a:xfrm>
          <a:prstGeom prst="line">
            <a:avLst/>
          </a:prstGeom>
          <a:ln w="41275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748" y="2567170"/>
            <a:ext cx="4193912" cy="372066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693" y="4440466"/>
            <a:ext cx="1998493" cy="82376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541" y="4688510"/>
            <a:ext cx="1723053" cy="172305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 flipH="1">
            <a:off x="8806657" y="3774341"/>
            <a:ext cx="1482407" cy="2402454"/>
            <a:chOff x="18660" y="1032403"/>
            <a:chExt cx="2415051" cy="36839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0" y="1032403"/>
              <a:ext cx="2415051" cy="3683976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135781" y="2685448"/>
              <a:ext cx="423512" cy="43313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376294" y="4300154"/>
            <a:ext cx="1663524" cy="178603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039818" y="3798256"/>
            <a:ext cx="1547175" cy="2353449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2690290" y="3893833"/>
            <a:ext cx="656087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18" y="2567170"/>
            <a:ext cx="4505651" cy="372066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0857"/>
          <a:stretch/>
        </p:blipFill>
        <p:spPr>
          <a:xfrm flipH="1">
            <a:off x="10597501" y="2919670"/>
            <a:ext cx="1277213" cy="353767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458" b="23383"/>
          <a:stretch/>
        </p:blipFill>
        <p:spPr>
          <a:xfrm>
            <a:off x="9957492" y="2518219"/>
            <a:ext cx="1840673" cy="125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12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1F918C-5E86-4E80-A5E3-96F04D02B6C3}"/>
              </a:ext>
            </a:extLst>
          </p:cNvPr>
          <p:cNvSpPr/>
          <p:nvPr/>
        </p:nvSpPr>
        <p:spPr>
          <a:xfrm>
            <a:off x="3459893" y="259280"/>
            <a:ext cx="61935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sz="6000" b="1" dirty="0">
                <a:solidFill>
                  <a:srgbClr val="7030A0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Վերանայում</a:t>
            </a:r>
            <a:endParaRPr lang="en-ID" sz="6000" b="1" dirty="0">
              <a:solidFill>
                <a:srgbClr val="7030A0"/>
              </a:solidFill>
              <a:latin typeface="Calibri" panose="020F0502020204030204" pitchFamily="34" charset="0"/>
              <a:ea typeface="Lato Medium" panose="020F0502020204030203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51698" y="6285564"/>
            <a:ext cx="1765663" cy="416801"/>
          </a:xfrm>
          <a:prstGeom prst="rect">
            <a:avLst/>
          </a:prstGeom>
        </p:spPr>
      </p:pic>
      <p:pic>
        <p:nvPicPr>
          <p:cNvPr id="2050" name="Picture 2" descr="Free vector business background de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365" y="1424295"/>
            <a:ext cx="4861269" cy="486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CECD87-84F3-BD85-2EA2-2C78CEEF9C78}"/>
              </a:ext>
            </a:extLst>
          </p:cNvPr>
          <p:cNvSpPr txBox="1"/>
          <p:nvPr/>
        </p:nvSpPr>
        <p:spPr>
          <a:xfrm>
            <a:off x="4648200" y="3497303"/>
            <a:ext cx="5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dirty="0">
                <a:solidFill>
                  <a:schemeClr val="bg1"/>
                </a:solidFill>
              </a:rPr>
              <a:t>Ով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EAFEE6-E84A-AF85-A249-9F3721F60F39}"/>
              </a:ext>
            </a:extLst>
          </p:cNvPr>
          <p:cNvSpPr txBox="1"/>
          <p:nvPr/>
        </p:nvSpPr>
        <p:spPr>
          <a:xfrm>
            <a:off x="4991100" y="2622034"/>
            <a:ext cx="6173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dirty="0">
                <a:solidFill>
                  <a:schemeClr val="bg1"/>
                </a:solidFill>
              </a:rPr>
              <a:t>Ինչ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BA27AD-01CF-72BA-0AAA-4CB40435EC32}"/>
              </a:ext>
            </a:extLst>
          </p:cNvPr>
          <p:cNvSpPr txBox="1"/>
          <p:nvPr/>
        </p:nvSpPr>
        <p:spPr>
          <a:xfrm>
            <a:off x="5761945" y="2252702"/>
            <a:ext cx="870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dirty="0">
                <a:solidFill>
                  <a:schemeClr val="bg1"/>
                </a:solidFill>
              </a:rPr>
              <a:t>Ինչու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3D2F2A-28FC-555E-C63F-E5923D54EA02}"/>
              </a:ext>
            </a:extLst>
          </p:cNvPr>
          <p:cNvSpPr txBox="1"/>
          <p:nvPr/>
        </p:nvSpPr>
        <p:spPr>
          <a:xfrm>
            <a:off x="6510492" y="2737376"/>
            <a:ext cx="1114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dirty="0">
                <a:solidFill>
                  <a:schemeClr val="bg1"/>
                </a:solidFill>
              </a:rPr>
              <a:t>Որտեղ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59B936-25D6-D72C-20EE-5E68D578AA40}"/>
              </a:ext>
            </a:extLst>
          </p:cNvPr>
          <p:cNvSpPr txBox="1"/>
          <p:nvPr/>
        </p:nvSpPr>
        <p:spPr>
          <a:xfrm>
            <a:off x="6992885" y="3566627"/>
            <a:ext cx="870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dirty="0">
                <a:solidFill>
                  <a:schemeClr val="bg1"/>
                </a:solidFill>
              </a:rPr>
              <a:t>Երբ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45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F9A82130-6AF7-49E1-AEE6-4C06CC7EA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1193" y="-36203"/>
            <a:ext cx="10515600" cy="10858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y" sz="4400" cap="none" dirty="0">
                <a:solidFill>
                  <a:srgbClr val="002060"/>
                </a:solidFill>
                <a:latin typeface="Calibri"/>
                <a:cs typeface="Calibri"/>
              </a:rPr>
              <a:t>Որտեղի՞ց կարող եմ օգնություն ստանալ</a:t>
            </a:r>
            <a:endParaRPr kumimoji="0" lang="en-US" sz="4400" b="0" i="0" u="none" strike="noStrike" kern="1200" cap="all" spc="1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6627" y="1248032"/>
            <a:ext cx="106762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y-AM" sz="2400" b="1" dirty="0"/>
              <a:t>ՎԱՐՉԱՇՐՋԱՆ</a:t>
            </a:r>
            <a:r>
              <a:rPr lang="en-US" sz="2400" dirty="0"/>
              <a:t> </a:t>
            </a:r>
          </a:p>
          <a:p>
            <a:pPr algn="ctr"/>
            <a:r>
              <a:rPr lang="en-US" sz="2400" dirty="0"/>
              <a:t>866-376-7066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hy-AM" sz="2400" b="1" dirty="0"/>
              <a:t>ՁԵՐ ՄԻՈՒԹՅՈՒՆԸ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35676" y="3687710"/>
            <a:ext cx="394091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hy-AM" sz="2400" dirty="0"/>
              <a:t>ԱՆԴԱՄՆԵՐ ԳՈՐԾՈՂՈՒԹՅՈՒՆՆԵՐԻ ԿԵՏՐՈՆ</a:t>
            </a:r>
            <a:endParaRPr lang="en-US" sz="2400" dirty="0"/>
          </a:p>
          <a:p>
            <a:pPr algn="ctr"/>
            <a:r>
              <a:rPr lang="hy" sz="2400" dirty="0"/>
              <a:t>Երկուշաբթի - ուրբաթ</a:t>
            </a:r>
          </a:p>
          <a:p>
            <a:pPr algn="ctr"/>
            <a:r>
              <a:rPr lang="en-US" sz="2400" dirty="0"/>
              <a:t>07:00</a:t>
            </a:r>
            <a:r>
              <a:rPr lang="hy-AM" sz="2400" dirty="0"/>
              <a:t>-ից</a:t>
            </a:r>
            <a:r>
              <a:rPr lang="en-US" sz="2400" dirty="0"/>
              <a:t> 19:00 </a:t>
            </a:r>
          </a:p>
          <a:p>
            <a:pPr algn="ctr"/>
            <a:r>
              <a:rPr lang="en-US" sz="2400" dirty="0"/>
              <a:t>(855) 810-2015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08993" y="3687710"/>
            <a:ext cx="348048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hy" sz="2400" dirty="0"/>
              <a:t>Միության ներկայացուցիչ</a:t>
            </a:r>
            <a:endParaRPr lang="en-US" sz="2400" dirty="0"/>
          </a:p>
          <a:p>
            <a:pPr algn="ctr"/>
            <a:r>
              <a:rPr lang="en-US" dirty="0"/>
              <a:t>____________________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____________________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____________________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____________________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785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1783869" y="3782356"/>
            <a:ext cx="9213274" cy="2553786"/>
          </a:xfrm>
          <a:custGeom>
            <a:avLst/>
            <a:gdLst>
              <a:gd name="connsiteX0" fmla="*/ 154261 w 9213274"/>
              <a:gd name="connsiteY0" fmla="*/ 312566 h 2553786"/>
              <a:gd name="connsiteX1" fmla="*/ 502131 w 9213274"/>
              <a:gd name="connsiteY1" fmla="*/ 352322 h 2553786"/>
              <a:gd name="connsiteX2" fmla="*/ 34992 w 9213274"/>
              <a:gd name="connsiteY2" fmla="*/ 2022096 h 2553786"/>
              <a:gd name="connsiteX3" fmla="*/ 1635192 w 9213274"/>
              <a:gd name="connsiteY3" fmla="*/ 2161244 h 2553786"/>
              <a:gd name="connsiteX4" fmla="*/ 1824035 w 9213274"/>
              <a:gd name="connsiteY4" fmla="*/ 322505 h 2553786"/>
              <a:gd name="connsiteX5" fmla="*/ 3245331 w 9213274"/>
              <a:gd name="connsiteY5" fmla="*/ 183357 h 2553786"/>
              <a:gd name="connsiteX6" fmla="*/ 3314905 w 9213274"/>
              <a:gd name="connsiteY6" fmla="*/ 2230818 h 2553786"/>
              <a:gd name="connsiteX7" fmla="*/ 4984679 w 9213274"/>
              <a:gd name="connsiteY7" fmla="*/ 2389844 h 2553786"/>
              <a:gd name="connsiteX8" fmla="*/ 4875348 w 9213274"/>
              <a:gd name="connsiteY8" fmla="*/ 650496 h 2553786"/>
              <a:gd name="connsiteX9" fmla="*/ 7032140 w 9213274"/>
              <a:gd name="connsiteY9" fmla="*/ 352322 h 2553786"/>
              <a:gd name="connsiteX10" fmla="*/ 6982444 w 9213274"/>
              <a:gd name="connsiteY10" fmla="*/ 1733861 h 2553786"/>
              <a:gd name="connsiteX11" fmla="*/ 9039844 w 9213274"/>
              <a:gd name="connsiteY11" fmla="*/ 2379905 h 2553786"/>
              <a:gd name="connsiteX12" fmla="*/ 9109418 w 9213274"/>
              <a:gd name="connsiteY12" fmla="*/ 1276661 h 2553786"/>
              <a:gd name="connsiteX13" fmla="*/ 9139235 w 9213274"/>
              <a:gd name="connsiteY13" fmla="*/ 1276661 h 2553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213274" h="2553786">
                <a:moveTo>
                  <a:pt x="154261" y="312566"/>
                </a:moveTo>
                <a:cubicBezTo>
                  <a:pt x="338135" y="189983"/>
                  <a:pt x="522009" y="67400"/>
                  <a:pt x="502131" y="352322"/>
                </a:cubicBezTo>
                <a:cubicBezTo>
                  <a:pt x="482253" y="637244"/>
                  <a:pt x="-153852" y="1720609"/>
                  <a:pt x="34992" y="2022096"/>
                </a:cubicBezTo>
                <a:cubicBezTo>
                  <a:pt x="223836" y="2323583"/>
                  <a:pt x="1337018" y="2444509"/>
                  <a:pt x="1635192" y="2161244"/>
                </a:cubicBezTo>
                <a:cubicBezTo>
                  <a:pt x="1933366" y="1877979"/>
                  <a:pt x="1555679" y="652153"/>
                  <a:pt x="1824035" y="322505"/>
                </a:cubicBezTo>
                <a:cubicBezTo>
                  <a:pt x="2092392" y="-7143"/>
                  <a:pt x="2996853" y="-134695"/>
                  <a:pt x="3245331" y="183357"/>
                </a:cubicBezTo>
                <a:cubicBezTo>
                  <a:pt x="3493809" y="501409"/>
                  <a:pt x="3025014" y="1863070"/>
                  <a:pt x="3314905" y="2230818"/>
                </a:cubicBezTo>
                <a:cubicBezTo>
                  <a:pt x="3604796" y="2598566"/>
                  <a:pt x="4724605" y="2653231"/>
                  <a:pt x="4984679" y="2389844"/>
                </a:cubicBezTo>
                <a:cubicBezTo>
                  <a:pt x="5244753" y="2126457"/>
                  <a:pt x="4534105" y="990083"/>
                  <a:pt x="4875348" y="650496"/>
                </a:cubicBezTo>
                <a:cubicBezTo>
                  <a:pt x="5216591" y="310909"/>
                  <a:pt x="6680957" y="171761"/>
                  <a:pt x="7032140" y="352322"/>
                </a:cubicBezTo>
                <a:cubicBezTo>
                  <a:pt x="7383323" y="532883"/>
                  <a:pt x="6647827" y="1395930"/>
                  <a:pt x="6982444" y="1733861"/>
                </a:cubicBezTo>
                <a:cubicBezTo>
                  <a:pt x="7317061" y="2071792"/>
                  <a:pt x="8685348" y="2456105"/>
                  <a:pt x="9039844" y="2379905"/>
                </a:cubicBezTo>
                <a:cubicBezTo>
                  <a:pt x="9394340" y="2303705"/>
                  <a:pt x="9092853" y="1460535"/>
                  <a:pt x="9109418" y="1276661"/>
                </a:cubicBezTo>
                <a:cubicBezTo>
                  <a:pt x="9125983" y="1092787"/>
                  <a:pt x="9132609" y="1184724"/>
                  <a:pt x="9139235" y="1276661"/>
                </a:cubicBezTo>
              </a:path>
            </a:pathLst>
          </a:custGeom>
          <a:noFill/>
          <a:ln w="47625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/>
          <a:srcRect r="51125"/>
          <a:stretch/>
        </p:blipFill>
        <p:spPr>
          <a:xfrm rot="5400000">
            <a:off x="5280323" y="-5210962"/>
            <a:ext cx="1770077" cy="1219200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DD1A419-5D49-4524-9EB3-6B988EDD2AD9}"/>
              </a:ext>
            </a:extLst>
          </p:cNvPr>
          <p:cNvGrpSpPr/>
          <p:nvPr/>
        </p:nvGrpSpPr>
        <p:grpSpPr>
          <a:xfrm>
            <a:off x="327356" y="511352"/>
            <a:ext cx="11546682" cy="1323439"/>
            <a:chOff x="941744" y="5298891"/>
            <a:chExt cx="4515279" cy="147151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293514-531A-40ED-A282-16F8ABDE0364}"/>
                </a:ext>
              </a:extLst>
            </p:cNvPr>
            <p:cNvSpPr/>
            <p:nvPr/>
          </p:nvSpPr>
          <p:spPr>
            <a:xfrm>
              <a:off x="941744" y="5298891"/>
              <a:ext cx="4492001" cy="14715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hy-AM" sz="8000" b="1" dirty="0">
                  <a:solidFill>
                    <a:srgbClr val="7030A0"/>
                  </a:solidFill>
                  <a:latin typeface="Calibri" panose="020F0502020204030204" pitchFamily="34" charset="0"/>
                  <a:ea typeface="Lato Medium" panose="020F0502020204030203" pitchFamily="34" charset="0"/>
                  <a:cs typeface="Calibri" panose="020F0502020204030204" pitchFamily="34" charset="0"/>
                </a:rPr>
                <a:t>Փոփ քուիզ</a:t>
              </a:r>
              <a:endParaRPr lang="en-ID" sz="8000" b="1" dirty="0">
                <a:solidFill>
                  <a:srgbClr val="7030A0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9F3F7C1-D641-4A06-AD4B-24F5BD72808A}"/>
                </a:ext>
              </a:extLst>
            </p:cNvPr>
            <p:cNvSpPr/>
            <p:nvPr/>
          </p:nvSpPr>
          <p:spPr>
            <a:xfrm>
              <a:off x="992318" y="5483323"/>
              <a:ext cx="446470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ID" sz="16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7" name="Rectangle: Rounded Corners 5">
            <a:extLst>
              <a:ext uri="{FF2B5EF4-FFF2-40B4-BE49-F238E27FC236}">
                <a16:creationId xmlns:a16="http://schemas.microsoft.com/office/drawing/2014/main" id="{38D6CF31-738E-4679-8CE0-49992D466E06}"/>
              </a:ext>
            </a:extLst>
          </p:cNvPr>
          <p:cNvSpPr/>
          <p:nvPr/>
        </p:nvSpPr>
        <p:spPr>
          <a:xfrm>
            <a:off x="180255" y="3486913"/>
            <a:ext cx="1784491" cy="1168828"/>
          </a:xfrm>
          <a:prstGeom prst="roundRect">
            <a:avLst>
              <a:gd name="adj" fmla="val 40528"/>
            </a:avLst>
          </a:prstGeom>
          <a:solidFill>
            <a:srgbClr val="7030A0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b="1" spc="300" dirty="0">
                <a:latin typeface="Calibri" panose="020F0502020204030204" pitchFamily="34" charset="0"/>
                <a:ea typeface="Lato Black" panose="020F0502020204030203" pitchFamily="34" charset="0"/>
                <a:cs typeface="Calibri" panose="020F0502020204030204" pitchFamily="34" charset="0"/>
              </a:rPr>
              <a:t>Ու՞մ է վերաբերում։</a:t>
            </a:r>
            <a:endParaRPr lang="en-ID" b="1" spc="300" dirty="0">
              <a:latin typeface="Calibri" panose="020F0502020204030204" pitchFamily="34" charset="0"/>
              <a:ea typeface="Lato Black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: Rounded Corners 5">
            <a:extLst>
              <a:ext uri="{FF2B5EF4-FFF2-40B4-BE49-F238E27FC236}">
                <a16:creationId xmlns:a16="http://schemas.microsoft.com/office/drawing/2014/main" id="{38D6CF31-738E-4679-8CE0-49992D466E06}"/>
              </a:ext>
            </a:extLst>
          </p:cNvPr>
          <p:cNvSpPr/>
          <p:nvPr/>
        </p:nvSpPr>
        <p:spPr>
          <a:xfrm>
            <a:off x="2676875" y="3486912"/>
            <a:ext cx="2488250" cy="1536297"/>
          </a:xfrm>
          <a:prstGeom prst="roundRect">
            <a:avLst>
              <a:gd name="adj" fmla="val 40528"/>
            </a:avLst>
          </a:prstGeom>
          <a:solidFill>
            <a:srgbClr val="AA9FC5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b="1" spc="300" dirty="0">
                <a:solidFill>
                  <a:schemeClr val="tx1"/>
                </a:solidFill>
                <a:latin typeface="Calibri" panose="020F0502020204030204" pitchFamily="34" charset="0"/>
                <a:ea typeface="Lato Black" panose="020F0502020204030203" pitchFamily="34" charset="0"/>
                <a:cs typeface="Calibri" panose="020F0502020204030204" pitchFamily="34" charset="0"/>
              </a:rPr>
              <a:t>Արդյո՞ք պետք է համապատասխանել օրենքին։</a:t>
            </a:r>
            <a:endParaRPr lang="en-ID" b="1" spc="300" dirty="0">
              <a:solidFill>
                <a:schemeClr val="tx1"/>
              </a:solidFill>
              <a:latin typeface="Calibri" panose="020F0502020204030204" pitchFamily="34" charset="0"/>
              <a:ea typeface="Lato Black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: Rounded Corners 5">
            <a:extLst>
              <a:ext uri="{FF2B5EF4-FFF2-40B4-BE49-F238E27FC236}">
                <a16:creationId xmlns:a16="http://schemas.microsoft.com/office/drawing/2014/main" id="{38D6CF31-738E-4679-8CE0-49992D466E06}"/>
              </a:ext>
            </a:extLst>
          </p:cNvPr>
          <p:cNvSpPr/>
          <p:nvPr/>
        </p:nvSpPr>
        <p:spPr>
          <a:xfrm>
            <a:off x="4286442" y="5258799"/>
            <a:ext cx="1784491" cy="1168828"/>
          </a:xfrm>
          <a:prstGeom prst="roundRect">
            <a:avLst>
              <a:gd name="adj" fmla="val 40528"/>
            </a:avLst>
          </a:prstGeom>
          <a:solidFill>
            <a:srgbClr val="7030A0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b="1" spc="300" dirty="0">
                <a:latin typeface="Calibri" panose="020F0502020204030204" pitchFamily="34" charset="0"/>
                <a:ea typeface="Lato Black" panose="020F0502020204030203" pitchFamily="34" charset="0"/>
                <a:cs typeface="Calibri" panose="020F0502020204030204" pitchFamily="34" charset="0"/>
              </a:rPr>
              <a:t>Ի՞նչ տարբերակներ ունենք։</a:t>
            </a:r>
            <a:endParaRPr lang="en-ID" b="1" spc="300" dirty="0">
              <a:latin typeface="Calibri" panose="020F0502020204030204" pitchFamily="34" charset="0"/>
              <a:ea typeface="Lato Black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5">
            <a:extLst>
              <a:ext uri="{FF2B5EF4-FFF2-40B4-BE49-F238E27FC236}">
                <a16:creationId xmlns:a16="http://schemas.microsoft.com/office/drawing/2014/main" id="{38D6CF31-738E-4679-8CE0-49992D466E06}"/>
              </a:ext>
            </a:extLst>
          </p:cNvPr>
          <p:cNvSpPr/>
          <p:nvPr/>
        </p:nvSpPr>
        <p:spPr>
          <a:xfrm>
            <a:off x="5890445" y="3486913"/>
            <a:ext cx="2711302" cy="1446643"/>
          </a:xfrm>
          <a:prstGeom prst="roundRect">
            <a:avLst>
              <a:gd name="adj" fmla="val 40528"/>
            </a:avLst>
          </a:prstGeom>
          <a:solidFill>
            <a:schemeClr val="accent1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b="1" spc="300" dirty="0">
                <a:solidFill>
                  <a:schemeClr val="tx1"/>
                </a:solidFill>
                <a:latin typeface="Calibri" panose="020F0502020204030204" pitchFamily="34" charset="0"/>
                <a:ea typeface="Lato Black" panose="020F0502020204030203" pitchFamily="34" charset="0"/>
                <a:cs typeface="Calibri" panose="020F0502020204030204" pitchFamily="34" charset="0"/>
              </a:rPr>
              <a:t>«Համայնքում» աշխատելու օրինակ բերեք։</a:t>
            </a:r>
            <a:endParaRPr lang="en-ID" b="1" spc="300" dirty="0">
              <a:solidFill>
                <a:schemeClr val="tx1"/>
              </a:solidFill>
              <a:latin typeface="Calibri" panose="020F0502020204030204" pitchFamily="34" charset="0"/>
              <a:ea typeface="Lato Black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: Rounded Corners 5">
            <a:extLst>
              <a:ext uri="{FF2B5EF4-FFF2-40B4-BE49-F238E27FC236}">
                <a16:creationId xmlns:a16="http://schemas.microsoft.com/office/drawing/2014/main" id="{38D6CF31-738E-4679-8CE0-49992D466E06}"/>
              </a:ext>
            </a:extLst>
          </p:cNvPr>
          <p:cNvSpPr/>
          <p:nvPr/>
        </p:nvSpPr>
        <p:spPr>
          <a:xfrm>
            <a:off x="891375" y="5258799"/>
            <a:ext cx="1971116" cy="1168828"/>
          </a:xfrm>
          <a:prstGeom prst="roundRect">
            <a:avLst>
              <a:gd name="adj" fmla="val 40528"/>
            </a:avLst>
          </a:prstGeom>
          <a:solidFill>
            <a:schemeClr val="accent1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b="1" spc="300" dirty="0">
                <a:solidFill>
                  <a:schemeClr val="tx1"/>
                </a:solidFill>
                <a:latin typeface="Calibri" panose="020F0502020204030204" pitchFamily="34" charset="0"/>
                <a:ea typeface="Lato Black" panose="020F0502020204030203" pitchFamily="34" charset="0"/>
                <a:cs typeface="Calibri" panose="020F0502020204030204" pitchFamily="34" charset="0"/>
              </a:rPr>
              <a:t>Տույժեր կա՞ն։</a:t>
            </a:r>
            <a:endParaRPr lang="en-ID" b="1" spc="300" dirty="0">
              <a:solidFill>
                <a:schemeClr val="tx1"/>
              </a:solidFill>
              <a:latin typeface="Calibri" panose="020F0502020204030204" pitchFamily="34" charset="0"/>
              <a:ea typeface="Lato Black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: Rounded Corners 5">
            <a:extLst>
              <a:ext uri="{FF2B5EF4-FFF2-40B4-BE49-F238E27FC236}">
                <a16:creationId xmlns:a16="http://schemas.microsoft.com/office/drawing/2014/main" id="{38D6CF31-738E-4679-8CE0-49992D466E06}"/>
              </a:ext>
            </a:extLst>
          </p:cNvPr>
          <p:cNvSpPr/>
          <p:nvPr/>
        </p:nvSpPr>
        <p:spPr>
          <a:xfrm>
            <a:off x="9499492" y="3486913"/>
            <a:ext cx="2527921" cy="1950706"/>
          </a:xfrm>
          <a:prstGeom prst="roundRect">
            <a:avLst>
              <a:gd name="adj" fmla="val 40528"/>
            </a:avLst>
          </a:prstGeom>
          <a:solidFill>
            <a:srgbClr val="7030A0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b="1" spc="300" dirty="0">
                <a:solidFill>
                  <a:schemeClr val="bg1"/>
                </a:solidFill>
                <a:latin typeface="Calibri" panose="020F0502020204030204" pitchFamily="34" charset="0"/>
                <a:ea typeface="Lato Black" panose="020F0502020204030203" pitchFamily="34" charset="0"/>
                <a:cs typeface="Calibri" panose="020F0502020204030204" pitchFamily="34" charset="0"/>
              </a:rPr>
              <a:t>Որտեղի՞ց կարող ենք աջակացություն ստանալ</a:t>
            </a:r>
            <a:endParaRPr lang="en-ID" b="1" spc="300" dirty="0">
              <a:solidFill>
                <a:schemeClr val="bg1"/>
              </a:solidFill>
              <a:latin typeface="Calibri" panose="020F0502020204030204" pitchFamily="34" charset="0"/>
              <a:ea typeface="Lato Black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: Rounded Corners 5">
            <a:extLst>
              <a:ext uri="{FF2B5EF4-FFF2-40B4-BE49-F238E27FC236}">
                <a16:creationId xmlns:a16="http://schemas.microsoft.com/office/drawing/2014/main" id="{38D6CF31-738E-4679-8CE0-49992D466E06}"/>
              </a:ext>
            </a:extLst>
          </p:cNvPr>
          <p:cNvSpPr/>
          <p:nvPr/>
        </p:nvSpPr>
        <p:spPr>
          <a:xfrm>
            <a:off x="7415372" y="5457402"/>
            <a:ext cx="2488251" cy="1355168"/>
          </a:xfrm>
          <a:prstGeom prst="roundRect">
            <a:avLst>
              <a:gd name="adj" fmla="val 40528"/>
            </a:avLst>
          </a:prstGeom>
          <a:solidFill>
            <a:srgbClr val="AA9FC5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b="1" spc="300" dirty="0">
                <a:solidFill>
                  <a:schemeClr val="tx1"/>
                </a:solidFill>
                <a:latin typeface="Calibri" panose="020F0502020204030204" pitchFamily="34" charset="0"/>
                <a:ea typeface="Lato Black" panose="020F0502020204030203" pitchFamily="34" charset="0"/>
                <a:cs typeface="Calibri" panose="020F0502020204030204" pitchFamily="34" charset="0"/>
              </a:rPr>
              <a:t>Իմ շահառուի համար ոևէ բան փոխվու՞մ է</a:t>
            </a:r>
            <a:endParaRPr lang="en-ID" b="1" spc="300" dirty="0">
              <a:solidFill>
                <a:schemeClr val="tx1"/>
              </a:solidFill>
              <a:latin typeface="Calibri" panose="020F0502020204030204" pitchFamily="34" charset="0"/>
              <a:ea typeface="Lato Black" panose="020F0502020204030203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95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1F918C-5E86-4E80-A5E3-96F04D02B6C3}"/>
              </a:ext>
            </a:extLst>
          </p:cNvPr>
          <p:cNvSpPr/>
          <p:nvPr/>
        </p:nvSpPr>
        <p:spPr>
          <a:xfrm>
            <a:off x="3914877" y="2261075"/>
            <a:ext cx="44920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sz="6000" b="1" dirty="0">
                <a:solidFill>
                  <a:srgbClr val="7030A0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Հարցե՞ր</a:t>
            </a:r>
            <a:endParaRPr lang="en-ID" sz="6000" b="1" dirty="0">
              <a:solidFill>
                <a:srgbClr val="7030A0"/>
              </a:solidFill>
              <a:latin typeface="Calibri" panose="020F0502020204030204" pitchFamily="34" charset="0"/>
              <a:ea typeface="Lato Medium" panose="020F0502020204030203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51698" y="6285564"/>
            <a:ext cx="1765663" cy="41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1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4943" b="4943"/>
          <a:stretch>
            <a:fillRect/>
          </a:stretch>
        </p:blipFill>
        <p:spPr>
          <a:xfrm>
            <a:off x="2496067" y="4320921"/>
            <a:ext cx="7858896" cy="210264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0D8DAD4-9B48-4570-BDF4-02167CF38715}"/>
              </a:ext>
            </a:extLst>
          </p:cNvPr>
          <p:cNvGrpSpPr/>
          <p:nvPr/>
        </p:nvGrpSpPr>
        <p:grpSpPr>
          <a:xfrm>
            <a:off x="611857" y="506503"/>
            <a:ext cx="10923554" cy="3785652"/>
            <a:chOff x="992318" y="5339679"/>
            <a:chExt cx="4547002" cy="378565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F8C4582-B237-4291-95CE-360AF7EF0F2F}"/>
                </a:ext>
              </a:extLst>
            </p:cNvPr>
            <p:cNvSpPr/>
            <p:nvPr/>
          </p:nvSpPr>
          <p:spPr>
            <a:xfrm>
              <a:off x="1047319" y="5339679"/>
              <a:ext cx="4492001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hy-AM" sz="6000" b="1" dirty="0">
                  <a:solidFill>
                    <a:srgbClr val="7030A0"/>
                  </a:solidFill>
                  <a:latin typeface="Calibri" panose="020F0502020204030204" pitchFamily="34" charset="0"/>
                  <a:ea typeface="Lato Medium" panose="020F0502020204030203" pitchFamily="34" charset="0"/>
                  <a:cs typeface="Calibri" panose="020F0502020204030204" pitchFamily="34" charset="0"/>
                </a:rPr>
                <a:t>Այս թրեյնինգը ձեզ է տրամադրվել</a:t>
              </a:r>
              <a:endParaRPr lang="en-ID" sz="6000" b="1" dirty="0">
                <a:solidFill>
                  <a:srgbClr val="7030A0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ID" sz="6000" b="1" dirty="0">
                  <a:solidFill>
                    <a:srgbClr val="7030A0"/>
                  </a:solidFill>
                  <a:latin typeface="Calibri" panose="020F0502020204030204" pitchFamily="34" charset="0"/>
                  <a:ea typeface="Lato Medium" panose="020F0502020204030203" pitchFamily="34" charset="0"/>
                  <a:cs typeface="Calibri" panose="020F0502020204030204" pitchFamily="34" charset="0"/>
                </a:rPr>
                <a:t>SEIU 2015</a:t>
              </a:r>
              <a:r>
                <a:rPr lang="hy-AM" sz="6000" b="1" dirty="0">
                  <a:solidFill>
                    <a:srgbClr val="7030A0"/>
                  </a:solidFill>
                  <a:latin typeface="Calibri" panose="020F0502020204030204" pitchFamily="34" charset="0"/>
                  <a:ea typeface="Lato Medium" panose="020F0502020204030203" pitchFamily="34" charset="0"/>
                  <a:cs typeface="Calibri" panose="020F0502020204030204" pitchFamily="34" charset="0"/>
                </a:rPr>
                <a:t>-ի անդամների կողմից</a:t>
              </a:r>
              <a:endParaRPr lang="en-ID" sz="6000" b="1" dirty="0">
                <a:solidFill>
                  <a:srgbClr val="7030A0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EE65EDB-924D-4C65-B782-1F4B1AB9D0E3}"/>
                </a:ext>
              </a:extLst>
            </p:cNvPr>
            <p:cNvSpPr/>
            <p:nvPr/>
          </p:nvSpPr>
          <p:spPr>
            <a:xfrm>
              <a:off x="992318" y="5483323"/>
              <a:ext cx="446470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ID" sz="16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272861" y="4814347"/>
            <a:ext cx="4291505" cy="696395"/>
            <a:chOff x="1272861" y="4949257"/>
            <a:chExt cx="4291505" cy="69639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19B5B1B-22DB-4055-ADB0-D6F860BC68B2}"/>
                </a:ext>
              </a:extLst>
            </p:cNvPr>
            <p:cNvSpPr/>
            <p:nvPr/>
          </p:nvSpPr>
          <p:spPr>
            <a:xfrm>
              <a:off x="1272861" y="5368653"/>
              <a:ext cx="429150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ID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50BD2B7-6DFF-4515-BFED-36D7633A4967}"/>
                </a:ext>
              </a:extLst>
            </p:cNvPr>
            <p:cNvSpPr/>
            <p:nvPr/>
          </p:nvSpPr>
          <p:spPr>
            <a:xfrm>
              <a:off x="1272861" y="4949257"/>
              <a:ext cx="429150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ID" sz="2000" b="1" dirty="0">
                <a:latin typeface="Calibri" panose="020F0502020204030204" pitchFamily="34" charset="0"/>
                <a:ea typeface="Lato Black" panose="020F0502020204030203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822" y="6081971"/>
            <a:ext cx="1765663" cy="41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2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F9A82130-6AF7-49E1-AEE6-4C06CC7EA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1193" y="-36203"/>
            <a:ext cx="10515600" cy="10858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y" sz="4400" b="1" cap="none" dirty="0">
                <a:solidFill>
                  <a:srgbClr val="002060"/>
                </a:solidFill>
                <a:latin typeface="Calibri"/>
                <a:cs typeface="Calibri"/>
              </a:rPr>
              <a:t>ՄԻԱՑԵՔ SEIU 2015-ԻՆ ԱՅՍՕՐ</a:t>
            </a:r>
            <a:endParaRPr kumimoji="0" lang="en-US" sz="4400" b="1" i="0" u="none" strike="noStrike" kern="1200" cap="all" spc="1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B85490-4F55-427D-9043-ED54C9F89F14}"/>
              </a:ext>
            </a:extLst>
          </p:cNvPr>
          <p:cNvSpPr/>
          <p:nvPr/>
        </p:nvSpPr>
        <p:spPr>
          <a:xfrm>
            <a:off x="1742523" y="1503628"/>
            <a:ext cx="3202283" cy="1073427"/>
          </a:xfrm>
          <a:prstGeom prst="rect">
            <a:avLst/>
          </a:prstGeom>
          <a:solidFill>
            <a:srgbClr val="7030A0">
              <a:alpha val="68000"/>
            </a:srgbClr>
          </a:solidFill>
          <a:ln>
            <a:noFill/>
          </a:ln>
          <a:effectLst>
            <a:outerShdw blurRad="5842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dirty="0"/>
              <a:t>ՈՎՔԵՐ ԵՆՔ ՄԵՆՔ</a:t>
            </a:r>
            <a:endParaRPr lang="en-ID" dirty="0"/>
          </a:p>
        </p:txBody>
      </p:sp>
      <p:pic>
        <p:nvPicPr>
          <p:cNvPr id="5" name="Picture Placeholder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895" b="6895"/>
          <a:stretch>
            <a:fillRect/>
          </a:stretch>
        </p:blipFill>
        <p:spPr>
          <a:xfrm>
            <a:off x="1683871" y="2759187"/>
            <a:ext cx="3319588" cy="33189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585254" y="2577055"/>
            <a:ext cx="58694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y-AM" sz="3200" dirty="0"/>
              <a:t>Դուք երբեք մենակ չեք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y-AM" sz="3200" dirty="0"/>
              <a:t>Ներդրում կատարեք ձեր մեջ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y-AM" sz="3200" dirty="0"/>
              <a:t>Մենք միասին ավելի ուժեղ ենք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y-AM" sz="3200" dirty="0"/>
              <a:t>Մենք չենք կարող դա անել առանց ձեզ</a:t>
            </a:r>
          </a:p>
        </p:txBody>
      </p:sp>
    </p:spTree>
    <p:extLst>
      <p:ext uri="{BB962C8B-B14F-4D97-AF65-F5344CB8AC3E}">
        <p14:creationId xmlns:p14="http://schemas.microsoft.com/office/powerpoint/2010/main" val="1248813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6308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B1B9997-F0F8-496C-AC8C-E33E5CB14B21}"/>
              </a:ext>
            </a:extLst>
          </p:cNvPr>
          <p:cNvGrpSpPr/>
          <p:nvPr/>
        </p:nvGrpSpPr>
        <p:grpSpPr>
          <a:xfrm>
            <a:off x="539645" y="920151"/>
            <a:ext cx="11112704" cy="1015663"/>
            <a:chOff x="965022" y="5107385"/>
            <a:chExt cx="4492001" cy="101566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CD823E3-AE12-485F-8E00-F6BCFC04C2B6}"/>
                </a:ext>
              </a:extLst>
            </p:cNvPr>
            <p:cNvSpPr/>
            <p:nvPr/>
          </p:nvSpPr>
          <p:spPr>
            <a:xfrm>
              <a:off x="965022" y="5107385"/>
              <a:ext cx="449200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hy-AM" sz="60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Lato Medium" panose="020F0502020204030203" pitchFamily="34" charset="0"/>
                  <a:cs typeface="Calibri" panose="020F0502020204030204" pitchFamily="34" charset="0"/>
                </a:rPr>
                <a:t>Շնորհակալություն</a:t>
              </a:r>
              <a:endParaRPr lang="en-ID" sz="6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DFD1471-5E62-4D97-A760-435A95523ABF}"/>
                </a:ext>
              </a:extLst>
            </p:cNvPr>
            <p:cNvSpPr/>
            <p:nvPr/>
          </p:nvSpPr>
          <p:spPr>
            <a:xfrm>
              <a:off x="992318" y="5483323"/>
              <a:ext cx="446470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ID" sz="1600" dirty="0">
                <a:solidFill>
                  <a:prstClr val="black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3" name="Rectangle: Rounded Corners 18">
            <a:extLst>
              <a:ext uri="{FF2B5EF4-FFF2-40B4-BE49-F238E27FC236}">
                <a16:creationId xmlns:a16="http://schemas.microsoft.com/office/drawing/2014/main" id="{412FC2C9-5ABF-4DB3-9041-A0C6479045B3}"/>
              </a:ext>
            </a:extLst>
          </p:cNvPr>
          <p:cNvSpPr/>
          <p:nvPr/>
        </p:nvSpPr>
        <p:spPr>
          <a:xfrm>
            <a:off x="3558746" y="2127086"/>
            <a:ext cx="6079524" cy="3260459"/>
          </a:xfrm>
          <a:prstGeom prst="roundRect">
            <a:avLst>
              <a:gd name="adj" fmla="val 12824"/>
            </a:avLst>
          </a:prstGeom>
          <a:solidFill>
            <a:schemeClr val="bg1"/>
          </a:solidFill>
          <a:ln>
            <a:noFill/>
          </a:ln>
          <a:effectLst>
            <a:outerShdw blurRad="317500" dir="5400000" sx="103000" sy="103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19F2D17-4700-4809-8AF4-E372FF09E96F}"/>
              </a:ext>
            </a:extLst>
          </p:cNvPr>
          <p:cNvSpPr/>
          <p:nvPr/>
        </p:nvSpPr>
        <p:spPr>
          <a:xfrm>
            <a:off x="3327400" y="3698734"/>
            <a:ext cx="6607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y-AM" sz="2400" b="1" spc="3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Անդամների գործողությունների կենտրոն</a:t>
            </a:r>
            <a:endParaRPr lang="en-ID" sz="2400" b="1" spc="300" dirty="0">
              <a:latin typeface="Calibri" panose="020F0502020204030204" pitchFamily="34" charset="0"/>
              <a:ea typeface="Lato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A754055-578D-4659-93A5-263137D7B2F6}"/>
              </a:ext>
            </a:extLst>
          </p:cNvPr>
          <p:cNvSpPr/>
          <p:nvPr/>
        </p:nvSpPr>
        <p:spPr>
          <a:xfrm>
            <a:off x="5213165" y="4517407"/>
            <a:ext cx="25214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855-810-2015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3F5DE08-A67D-4583-96DC-3C9AB6D95D2B}"/>
              </a:ext>
            </a:extLst>
          </p:cNvPr>
          <p:cNvSpPr/>
          <p:nvPr/>
        </p:nvSpPr>
        <p:spPr>
          <a:xfrm>
            <a:off x="4559410" y="2283631"/>
            <a:ext cx="30731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D" sz="2800" b="1" spc="300" dirty="0">
                <a:solidFill>
                  <a:srgbClr val="7030A0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SEIU2015.ORG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1073" y="3206291"/>
            <a:ext cx="1765663" cy="41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7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54246" y="4152077"/>
            <a:ext cx="4810530" cy="27059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661" y="4705340"/>
            <a:ext cx="2300005" cy="215266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C887390-6798-42FD-9C98-C4EF3EA0AA10}"/>
              </a:ext>
            </a:extLst>
          </p:cNvPr>
          <p:cNvGrpSpPr/>
          <p:nvPr/>
        </p:nvGrpSpPr>
        <p:grpSpPr>
          <a:xfrm>
            <a:off x="330660" y="89420"/>
            <a:ext cx="11740438" cy="3755673"/>
            <a:chOff x="-432818" y="1892105"/>
            <a:chExt cx="6772445" cy="375567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77BDC95-947C-4520-B87C-89C988DF39CC}"/>
                </a:ext>
              </a:extLst>
            </p:cNvPr>
            <p:cNvSpPr/>
            <p:nvPr/>
          </p:nvSpPr>
          <p:spPr>
            <a:xfrm>
              <a:off x="-432818" y="1892105"/>
              <a:ext cx="677244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hy-AM" sz="3600" b="1" dirty="0">
                  <a:solidFill>
                    <a:srgbClr val="7030A0"/>
                  </a:solidFill>
                  <a:latin typeface="Calibri" panose="020F0502020204030204" pitchFamily="34" charset="0"/>
                  <a:ea typeface="Lato Medium" panose="020F0502020204030203" pitchFamily="34" charset="0"/>
                  <a:cs typeface="Calibri" panose="020F0502020204030204" pitchFamily="34" charset="0"/>
                </a:rPr>
                <a:t>Շահառու</a:t>
              </a:r>
              <a:r>
                <a:rPr lang="hy" sz="3600" b="1" dirty="0">
                  <a:solidFill>
                    <a:srgbClr val="7030A0"/>
                  </a:solidFill>
                  <a:latin typeface="Calibri" panose="020F0502020204030204" pitchFamily="34" charset="0"/>
                  <a:ea typeface="Lato Medium" panose="020F0502020204030203" pitchFamily="34" charset="0"/>
                  <a:cs typeface="Calibri" panose="020F0502020204030204" pitchFamily="34" charset="0"/>
                </a:rPr>
                <a:t>ի հետ բնակվելու ինքնահավաստագրում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CCBDB75-F4A6-4E9D-A04C-CD4430AD61C0}"/>
                </a:ext>
              </a:extLst>
            </p:cNvPr>
            <p:cNvSpPr/>
            <p:nvPr/>
          </p:nvSpPr>
          <p:spPr>
            <a:xfrm>
              <a:off x="992318" y="5370779"/>
              <a:ext cx="446470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ID" sz="12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938419B-3A2A-471B-8160-8663984BF59B}"/>
              </a:ext>
            </a:extLst>
          </p:cNvPr>
          <p:cNvSpPr/>
          <p:nvPr/>
        </p:nvSpPr>
        <p:spPr>
          <a:xfrm>
            <a:off x="330660" y="870133"/>
            <a:ext cx="5746868" cy="4367789"/>
          </a:xfrm>
          <a:prstGeom prst="rect">
            <a:avLst/>
          </a:prstGeom>
          <a:solidFill>
            <a:srgbClr val="7030A0">
              <a:alpha val="76000"/>
            </a:srgbClr>
          </a:solidFill>
          <a:ln>
            <a:noFill/>
          </a:ln>
          <a:effectLst>
            <a:outerShdw blurRad="215900" sx="102000" sy="102000" algn="c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hy" dirty="0"/>
              <a:t>Լրացրեք SOC 2298 ձևը (Live-in Self-Certification Form for Federal and State Tax Wage Exclusion)։</a:t>
            </a:r>
          </a:p>
          <a:p>
            <a:pPr algn="ctr"/>
            <a:r>
              <a:rPr lang="hy" dirty="0"/>
              <a:t>Ինքնահավաստագրման ձևը կարող եք գտնել՝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hy" dirty="0"/>
              <a:t>(Փնտրեք </a:t>
            </a:r>
            <a:r>
              <a:rPr lang="en-US" dirty="0"/>
              <a:t>“How do I Exclude My Wages from FIT and SIT?”) </a:t>
            </a:r>
            <a:endParaRPr lang="hy" dirty="0"/>
          </a:p>
          <a:p>
            <a:pPr algn="ctr"/>
            <a:endParaRPr lang="en-US" dirty="0"/>
          </a:p>
          <a:p>
            <a:pPr algn="ctr"/>
            <a:endParaRPr lang="en-ID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54FE4D-C5A3-45C4-89F8-F6AF5F11518C}"/>
              </a:ext>
            </a:extLst>
          </p:cNvPr>
          <p:cNvSpPr/>
          <p:nvPr/>
        </p:nvSpPr>
        <p:spPr>
          <a:xfrm>
            <a:off x="6295885" y="870133"/>
            <a:ext cx="5448771" cy="4367789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  <a:effectLst>
            <a:outerShdw blurRad="215900" sx="102000" sy="102000" algn="c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fontAlgn="ctr"/>
            <a:r>
              <a:rPr lang="hy" dirty="0">
                <a:solidFill>
                  <a:srgbClr val="7030A0"/>
                </a:solidFill>
              </a:rPr>
              <a:t>Բացի այդ, համակարգը կհարցնի յուրաքանչյուր վճարման ժամանակահատվածում՝ արդյոք ապրում եք ձեր </a:t>
            </a:r>
            <a:r>
              <a:rPr lang="hy-AM" dirty="0">
                <a:solidFill>
                  <a:srgbClr val="7030A0"/>
                </a:solidFill>
              </a:rPr>
              <a:t>շահառու</a:t>
            </a:r>
            <a:r>
              <a:rPr lang="hy" dirty="0">
                <a:solidFill>
                  <a:srgbClr val="7030A0"/>
                </a:solidFill>
              </a:rPr>
              <a:t>ի հետ: Դուք կարող եք փոխել այն յուրաքանչյուր վճարման ժամանակահատվածի համար:</a:t>
            </a:r>
          </a:p>
          <a:p>
            <a:pPr algn="ctr"/>
            <a:endParaRPr lang="en-ID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169" y="2012239"/>
            <a:ext cx="2262977" cy="2262977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7686403" y="5336201"/>
            <a:ext cx="879419" cy="837115"/>
          </a:xfrm>
          <a:prstGeom prst="ellipse">
            <a:avLst/>
          </a:prstGeom>
          <a:noFill/>
          <a:ln w="444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4102" b="19069"/>
          <a:stretch/>
        </p:blipFill>
        <p:spPr>
          <a:xfrm>
            <a:off x="5760607" y="2243471"/>
            <a:ext cx="6190668" cy="3203244"/>
          </a:xfrm>
          <a:prstGeom prst="rect">
            <a:avLst/>
          </a:prstGeom>
        </p:spPr>
      </p:pic>
      <p:cxnSp>
        <p:nvCxnSpPr>
          <p:cNvPr id="22" name="Straight Arrow Connector 21"/>
          <p:cNvCxnSpPr>
            <a:stCxn id="15" idx="0"/>
          </p:cNvCxnSpPr>
          <p:nvPr/>
        </p:nvCxnSpPr>
        <p:spPr>
          <a:xfrm flipV="1">
            <a:off x="8126113" y="4403035"/>
            <a:ext cx="332152" cy="933166"/>
          </a:xfrm>
          <a:prstGeom prst="straightConnector1">
            <a:avLst/>
          </a:prstGeom>
          <a:ln w="539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6434646" y="2309924"/>
            <a:ext cx="5046345" cy="2329082"/>
            <a:chOff x="6452592" y="2073953"/>
            <a:chExt cx="5046345" cy="232908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52592" y="2073953"/>
              <a:ext cx="5046345" cy="232908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7"/>
            <a:srcRect r="-6453"/>
            <a:stretch/>
          </p:blipFill>
          <p:spPr>
            <a:xfrm>
              <a:off x="8357093" y="3139806"/>
              <a:ext cx="763758" cy="98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328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62DCAC-5371-4B8F-A0BC-2FF70D5C8BEC}"/>
              </a:ext>
            </a:extLst>
          </p:cNvPr>
          <p:cNvSpPr/>
          <p:nvPr/>
        </p:nvSpPr>
        <p:spPr>
          <a:xfrm>
            <a:off x="0" y="0"/>
            <a:ext cx="1799925" cy="6858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C4EF3B-A932-4EDF-A720-EB126ADB7633}"/>
              </a:ext>
            </a:extLst>
          </p:cNvPr>
          <p:cNvSpPr/>
          <p:nvPr/>
        </p:nvSpPr>
        <p:spPr>
          <a:xfrm>
            <a:off x="2151529" y="116673"/>
            <a:ext cx="88878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" sz="4400" b="1" dirty="0">
                <a:solidFill>
                  <a:srgbClr val="7030A0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Այն, ինչը գիտենք, որ ճիշտ է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6BB156-DF16-4331-B9A2-C478C76B35E8}"/>
              </a:ext>
            </a:extLst>
          </p:cNvPr>
          <p:cNvSpPr/>
          <p:nvPr/>
        </p:nvSpPr>
        <p:spPr>
          <a:xfrm>
            <a:off x="1905766" y="886114"/>
            <a:ext cx="913361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y" sz="2800" dirty="0"/>
              <a:t>Եթե դուք </a:t>
            </a:r>
            <a:r>
              <a:rPr lang="hy" sz="2800" b="1" u="sng" dirty="0"/>
              <a:t>չեք </a:t>
            </a:r>
            <a:r>
              <a:rPr lang="hy" sz="2800" dirty="0"/>
              <a:t>բնակվում ձեր </a:t>
            </a:r>
            <a:r>
              <a:rPr lang="hy-AM" sz="2800" dirty="0"/>
              <a:t>շահառու</a:t>
            </a:r>
            <a:r>
              <a:rPr lang="hy" sz="2800" dirty="0"/>
              <a:t>ի հետ, EVV-ն </a:t>
            </a:r>
            <a:r>
              <a:rPr lang="hy" sz="2800" b="1" u="sng" dirty="0"/>
              <a:t>ՊԱՐՏԱԴԻՐ Է </a:t>
            </a:r>
            <a:r>
              <a:rPr lang="hy" sz="2800" dirty="0"/>
              <a:t>: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y" sz="2800" dirty="0"/>
              <a:t>EVV-ն աշխատանքի համար անհրաժեշտ պահանջ է։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y" sz="2800" dirty="0">
                <a:ea typeface="Lato" panose="020F0502020204030203" pitchFamily="34" charset="0"/>
                <a:cs typeface="Calibri" panose="020F0502020204030204" pitchFamily="34" charset="0"/>
              </a:rPr>
              <a:t>Ձեր ժամերը հաստատելիս </a:t>
            </a:r>
            <a:r>
              <a:rPr lang="hy-AM" sz="2800" dirty="0">
                <a:ea typeface="Lato" panose="020F0502020204030203" pitchFamily="34" charset="0"/>
                <a:cs typeface="Calibri" panose="020F0502020204030204" pitchFamily="34" charset="0"/>
              </a:rPr>
              <a:t>շահառու</a:t>
            </a:r>
            <a:r>
              <a:rPr lang="hy" sz="2800" dirty="0">
                <a:ea typeface="Lato" panose="020F0502020204030203" pitchFamily="34" charset="0"/>
                <a:cs typeface="Calibri" panose="020F0502020204030204" pitchFamily="34" charset="0"/>
              </a:rPr>
              <a:t>ի համար ոչինչ չի փոխվում:</a:t>
            </a:r>
            <a:endParaRPr lang="en-US" sz="2800" dirty="0">
              <a:ea typeface="Lato" panose="020F0502020204030203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y" sz="2800" dirty="0">
                <a:ea typeface="Lato" panose="020F0502020204030203" pitchFamily="34" charset="0"/>
                <a:cs typeface="Calibri" panose="020F0502020204030204" pitchFamily="34" charset="0"/>
              </a:rPr>
              <a:t>Դուք դեռևս պետք է լրացնեք ձեր ժամերը:</a:t>
            </a:r>
            <a:endParaRPr lang="en-US" sz="2800" dirty="0">
              <a:ea typeface="Lato" panose="020F0502020204030203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y" sz="2800" dirty="0"/>
              <a:t>EVV համակարգում սխալ թույլ տալու համար տույժեր չկան: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62DCAC-5371-4B8F-A0BC-2FF70D5C8BEC}"/>
              </a:ext>
            </a:extLst>
          </p:cNvPr>
          <p:cNvSpPr/>
          <p:nvPr/>
        </p:nvSpPr>
        <p:spPr>
          <a:xfrm>
            <a:off x="11145223" y="0"/>
            <a:ext cx="51228" cy="6858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4724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62DCAC-5371-4B8F-A0BC-2FF70D5C8BEC}"/>
              </a:ext>
            </a:extLst>
          </p:cNvPr>
          <p:cNvSpPr/>
          <p:nvPr/>
        </p:nvSpPr>
        <p:spPr>
          <a:xfrm>
            <a:off x="1840400" y="247135"/>
            <a:ext cx="264494" cy="68580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C4EF3B-A932-4EDF-A720-EB126ADB7633}"/>
              </a:ext>
            </a:extLst>
          </p:cNvPr>
          <p:cNvSpPr/>
          <p:nvPr/>
        </p:nvSpPr>
        <p:spPr>
          <a:xfrm>
            <a:off x="1972647" y="255105"/>
            <a:ext cx="96527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y" sz="3600" b="1" dirty="0">
                <a:solidFill>
                  <a:srgbClr val="7030A0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Ինչպե՞ս պետք է համապատասխանել EVV-ին</a:t>
            </a:r>
          </a:p>
          <a:p>
            <a:pPr algn="ctr"/>
            <a:r>
              <a:rPr lang="hy" sz="3600" b="1" dirty="0">
                <a:solidFill>
                  <a:srgbClr val="7030A0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Մուտքի/ելքի գրանցում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987" b="19069"/>
          <a:stretch/>
        </p:blipFill>
        <p:spPr>
          <a:xfrm>
            <a:off x="2383407" y="2464056"/>
            <a:ext cx="6696202" cy="4071030"/>
          </a:xfrm>
          <a:prstGeom prst="rect">
            <a:avLst/>
          </a:prstGeom>
        </p:spPr>
      </p:pic>
      <p:pic>
        <p:nvPicPr>
          <p:cNvPr id="15" name="Picture 14" descr="Image of the Electronic Services Portal recipient selection screen for check-in including the location selection and check-in button.">
            <a:extLst>
              <a:ext uri="{FF2B5EF4-FFF2-40B4-BE49-F238E27FC236}">
                <a16:creationId xmlns:a16="http://schemas.microsoft.com/office/drawing/2014/main" id="{6C984015-F8AB-4832-B832-F8B036055A1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9" b="1133"/>
          <a:stretch/>
        </p:blipFill>
        <p:spPr bwMode="auto">
          <a:xfrm>
            <a:off x="3286599" y="2767914"/>
            <a:ext cx="5043063" cy="27132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Rectangle: Rounded Corners 5">
            <a:extLst>
              <a:ext uri="{FF2B5EF4-FFF2-40B4-BE49-F238E27FC236}">
                <a16:creationId xmlns:a16="http://schemas.microsoft.com/office/drawing/2014/main" id="{38D6CF31-738E-4679-8CE0-49992D466E06}"/>
              </a:ext>
            </a:extLst>
          </p:cNvPr>
          <p:cNvSpPr/>
          <p:nvPr/>
        </p:nvSpPr>
        <p:spPr>
          <a:xfrm>
            <a:off x="0" y="3841971"/>
            <a:ext cx="2835003" cy="2262994"/>
          </a:xfrm>
          <a:prstGeom prst="roundRect">
            <a:avLst>
              <a:gd name="adj" fmla="val 40528"/>
            </a:avLst>
          </a:prstGeom>
          <a:solidFill>
            <a:schemeClr val="accent1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" b="1" spc="300" dirty="0">
                <a:solidFill>
                  <a:schemeClr val="tx1"/>
                </a:solidFill>
                <a:latin typeface="Calibri" panose="020F0502020204030204" pitchFamily="34" charset="0"/>
                <a:ea typeface="Lato Black" panose="020F0502020204030203" pitchFamily="34" charset="0"/>
                <a:cs typeface="Calibri" panose="020F0502020204030204" pitchFamily="34" charset="0"/>
              </a:rPr>
              <a:t>«Տունը» վերաբերում է այն տանը, որտեղ </a:t>
            </a:r>
            <a:r>
              <a:rPr lang="hy-AM" b="1" spc="300" dirty="0">
                <a:solidFill>
                  <a:schemeClr val="tx1"/>
                </a:solidFill>
                <a:latin typeface="Calibri" panose="020F0502020204030204" pitchFamily="34" charset="0"/>
                <a:ea typeface="Lato Black" panose="020F0502020204030203" pitchFamily="34" charset="0"/>
                <a:cs typeface="Calibri" panose="020F0502020204030204" pitchFamily="34" charset="0"/>
              </a:rPr>
              <a:t>շահառու</a:t>
            </a:r>
            <a:r>
              <a:rPr lang="hy" b="1" spc="300" dirty="0">
                <a:solidFill>
                  <a:schemeClr val="tx1"/>
                </a:solidFill>
                <a:latin typeface="Calibri" panose="020F0502020204030204" pitchFamily="34" charset="0"/>
                <a:ea typeface="Lato Black" panose="020F0502020204030203" pitchFamily="34" charset="0"/>
                <a:cs typeface="Calibri" panose="020F0502020204030204" pitchFamily="34" charset="0"/>
              </a:rPr>
              <a:t>ն գրանցված է </a:t>
            </a:r>
            <a:r>
              <a:rPr lang="hy" sz="1600" b="1" spc="300" dirty="0">
                <a:solidFill>
                  <a:schemeClr val="tx1"/>
                </a:solidFill>
                <a:latin typeface="Calibri" panose="020F0502020204030204" pitchFamily="34" charset="0"/>
                <a:ea typeface="Lato Black" panose="020F0502020204030203" pitchFamily="34" charset="0"/>
                <a:cs typeface="Calibri" panose="020F0502020204030204" pitchFamily="34" charset="0"/>
              </a:rPr>
              <a:t>վարչաշրջանում</a:t>
            </a:r>
            <a:endParaRPr lang="hy" b="1" spc="300" dirty="0">
              <a:solidFill>
                <a:schemeClr val="tx1"/>
              </a:solidFill>
              <a:latin typeface="Calibri" panose="020F0502020204030204" pitchFamily="34" charset="0"/>
              <a:ea typeface="Lato Black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38D6CF31-738E-4679-8CE0-49992D466E06}"/>
              </a:ext>
            </a:extLst>
          </p:cNvPr>
          <p:cNvSpPr/>
          <p:nvPr/>
        </p:nvSpPr>
        <p:spPr>
          <a:xfrm>
            <a:off x="8525435" y="3980524"/>
            <a:ext cx="3648723" cy="2632196"/>
          </a:xfrm>
          <a:prstGeom prst="roundRect">
            <a:avLst>
              <a:gd name="adj" fmla="val 40528"/>
            </a:avLst>
          </a:prstGeom>
          <a:solidFill>
            <a:srgbClr val="7030A0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" b="1" spc="300" dirty="0">
                <a:latin typeface="Calibri" panose="020F0502020204030204" pitchFamily="34" charset="0"/>
                <a:ea typeface="Lato Black" panose="020F0502020204030203" pitchFamily="34" charset="0"/>
                <a:cs typeface="Calibri" panose="020F0502020204030204" pitchFamily="34" charset="0"/>
              </a:rPr>
              <a:t>«Համայնքը» </a:t>
            </a:r>
            <a:r>
              <a:rPr lang="hy" sz="1600" b="1" spc="300" dirty="0">
                <a:latin typeface="Calibri" panose="020F0502020204030204" pitchFamily="34" charset="0"/>
                <a:ea typeface="Lato Black" panose="020F0502020204030203" pitchFamily="34" charset="0"/>
                <a:cs typeface="Calibri" panose="020F0502020204030204" pitchFamily="34" charset="0"/>
              </a:rPr>
              <a:t>ներառում է տնից դուրս ցանկացած վայրին, որտեղ ծառայություններ են մատուցվում, օրինակ՝ լվացքատուն, մթերային խանութ, բժշկի գրասենյակ և այլն:</a:t>
            </a:r>
            <a:endParaRPr lang="hy" b="1" spc="300" dirty="0">
              <a:latin typeface="Calibri" panose="020F0502020204030204" pitchFamily="34" charset="0"/>
              <a:ea typeface="Lato Black" panose="020F0502020204030203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9625"/>
          <a:stretch/>
        </p:blipFill>
        <p:spPr>
          <a:xfrm>
            <a:off x="8910712" y="2170985"/>
            <a:ext cx="1493554" cy="14751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b="13607"/>
          <a:stretch/>
        </p:blipFill>
        <p:spPr>
          <a:xfrm>
            <a:off x="10277286" y="2971347"/>
            <a:ext cx="1389628" cy="9559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b="8435"/>
          <a:stretch/>
        </p:blipFill>
        <p:spPr>
          <a:xfrm>
            <a:off x="10289957" y="1836639"/>
            <a:ext cx="1467725" cy="114929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04" y="1828736"/>
            <a:ext cx="1782462" cy="178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2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58300F95-66A2-442A-AD99-A3B8B91A00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7061" b="35805"/>
          <a:stretch/>
        </p:blipFill>
        <p:spPr>
          <a:xfrm>
            <a:off x="0" y="0"/>
            <a:ext cx="12192000" cy="38019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54FE4D-C5A3-45C4-89F8-F6AF5F11518C}"/>
              </a:ext>
            </a:extLst>
          </p:cNvPr>
          <p:cNvSpPr/>
          <p:nvPr/>
        </p:nvSpPr>
        <p:spPr>
          <a:xfrm>
            <a:off x="6073775" y="4624509"/>
            <a:ext cx="5153857" cy="16149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38419B-3A2A-471B-8160-8663984BF59B}"/>
              </a:ext>
            </a:extLst>
          </p:cNvPr>
          <p:cNvSpPr/>
          <p:nvPr/>
        </p:nvSpPr>
        <p:spPr>
          <a:xfrm>
            <a:off x="6073775" y="2552834"/>
            <a:ext cx="5153857" cy="1614989"/>
          </a:xfrm>
          <a:prstGeom prst="rect">
            <a:avLst/>
          </a:prstGeom>
          <a:solidFill>
            <a:srgbClr val="7030A0">
              <a:alpha val="76000"/>
            </a:srgbClr>
          </a:solidFill>
          <a:ln>
            <a:noFill/>
          </a:ln>
          <a:effectLst>
            <a:outerShdw blurRad="215900" sx="102000" sy="102000" algn="c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D6C0932-45A0-4F69-867D-59B84F5B351E}"/>
              </a:ext>
            </a:extLst>
          </p:cNvPr>
          <p:cNvGrpSpPr/>
          <p:nvPr/>
        </p:nvGrpSpPr>
        <p:grpSpPr>
          <a:xfrm>
            <a:off x="459581" y="2424758"/>
            <a:ext cx="5581488" cy="3170099"/>
            <a:chOff x="511200" y="3469185"/>
            <a:chExt cx="5581488" cy="317009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E36E228-0E84-4C93-AB4C-19AA07118958}"/>
                </a:ext>
              </a:extLst>
            </p:cNvPr>
            <p:cNvSpPr/>
            <p:nvPr/>
          </p:nvSpPr>
          <p:spPr>
            <a:xfrm>
              <a:off x="511200" y="3469185"/>
              <a:ext cx="5581488" cy="3170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y" sz="4000" b="1" dirty="0"/>
                <a:t>EVV-ին համապատասխանելու 3 տարբերակներ</a:t>
              </a:r>
            </a:p>
            <a:p>
              <a:br>
                <a:rPr lang="en-US" sz="4000" b="1" dirty="0"/>
              </a:br>
              <a:endParaRPr lang="en-US" sz="4000" b="1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0B9B594-169B-4AAA-9CAD-E9E464F61EF8}"/>
                </a:ext>
              </a:extLst>
            </p:cNvPr>
            <p:cNvSpPr/>
            <p:nvPr/>
          </p:nvSpPr>
          <p:spPr>
            <a:xfrm>
              <a:off x="992319" y="5409181"/>
              <a:ext cx="18473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ID" sz="14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6E5F02B-24FA-4271-9EA7-F15A2FF562C0}"/>
              </a:ext>
            </a:extLst>
          </p:cNvPr>
          <p:cNvSpPr/>
          <p:nvPr/>
        </p:nvSpPr>
        <p:spPr>
          <a:xfrm>
            <a:off x="6253962" y="3092458"/>
            <a:ext cx="3650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y" sz="2800" dirty="0">
                <a:solidFill>
                  <a:schemeClr val="bg1"/>
                </a:solidFill>
                <a:latin typeface="Calibri" panose="020F0502020204030204" pitchFamily="34" charset="0"/>
                <a:ea typeface="Lato Black" panose="020F0502020204030203" pitchFamily="34" charset="0"/>
                <a:cs typeface="Calibri" panose="020F0502020204030204" pitchFamily="34" charset="0"/>
              </a:rPr>
              <a:t>Հեռախոս (TTS)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49A846-C830-418B-9CB7-9137EF3A80D5}"/>
              </a:ext>
            </a:extLst>
          </p:cNvPr>
          <p:cNvSpPr/>
          <p:nvPr/>
        </p:nvSpPr>
        <p:spPr>
          <a:xfrm>
            <a:off x="6466757" y="4533802"/>
            <a:ext cx="50211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y" sz="2800" dirty="0"/>
              <a:t>Էլեկտրոնային ծառայությունների պորտալ</a:t>
            </a:r>
          </a:p>
          <a:p>
            <a:pPr algn="just"/>
            <a:r>
              <a:rPr lang="hy" sz="2800" dirty="0"/>
              <a:t>(ESP)</a:t>
            </a:r>
            <a:endParaRPr lang="en-ID" sz="2800" dirty="0">
              <a:latin typeface="Calibri" panose="020F0502020204030204" pitchFamily="34" charset="0"/>
              <a:ea typeface="Lato Black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54FE4D-C5A3-45C4-89F8-F6AF5F11518C}"/>
              </a:ext>
            </a:extLst>
          </p:cNvPr>
          <p:cNvSpPr/>
          <p:nvPr/>
        </p:nvSpPr>
        <p:spPr>
          <a:xfrm>
            <a:off x="6073775" y="481008"/>
            <a:ext cx="5153857" cy="16149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549A846-C830-418B-9CB7-9137EF3A80D5}"/>
              </a:ext>
            </a:extLst>
          </p:cNvPr>
          <p:cNvSpPr/>
          <p:nvPr/>
        </p:nvSpPr>
        <p:spPr>
          <a:xfrm>
            <a:off x="6242146" y="1257435"/>
            <a:ext cx="3650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y" sz="2800" dirty="0">
                <a:latin typeface="Calibri" panose="020F0502020204030204" pitchFamily="34" charset="0"/>
                <a:ea typeface="Lato Black" panose="020F0502020204030203" pitchFamily="34" charset="0"/>
                <a:cs typeface="Calibri" panose="020F0502020204030204" pitchFamily="34" charset="0"/>
              </a:rPr>
              <a:t>Timesheet հավելվածը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706" y="467680"/>
            <a:ext cx="1856736" cy="185673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74858" y="5124809"/>
            <a:ext cx="1596533" cy="159653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13"/>
          <a:stretch/>
        </p:blipFill>
        <p:spPr>
          <a:xfrm>
            <a:off x="9892758" y="2989077"/>
            <a:ext cx="1778633" cy="164401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1" name="Rectangle 10"/>
          <p:cNvSpPr/>
          <p:nvPr/>
        </p:nvSpPr>
        <p:spPr>
          <a:xfrm>
            <a:off x="6073775" y="472718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44800" y="6400641"/>
            <a:ext cx="1765663" cy="416801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6041069" y="2396805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041069" y="4463366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413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FCA08"/>
      </a:accent2>
      <a:accent3>
        <a:srgbClr val="FFCA08"/>
      </a:accent3>
      <a:accent4>
        <a:srgbClr val="FFCA08"/>
      </a:accent4>
      <a:accent5>
        <a:srgbClr val="FFCA08"/>
      </a:accent5>
      <a:accent6>
        <a:srgbClr val="FFCA08"/>
      </a:accent6>
      <a:hlink>
        <a:srgbClr val="2998E3"/>
      </a:hlink>
      <a:folHlink>
        <a:srgbClr val="7F723D"/>
      </a:folHlink>
    </a:clrScheme>
    <a:fontScheme name="Montserrat Theme">
      <a:majorFont>
        <a:latin typeface="Montserrat"/>
        <a:ea typeface=""/>
        <a:cs typeface=""/>
      </a:majorFont>
      <a:minorFont>
        <a:latin typeface="Montserrat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10739</TotalTime>
  <Words>5463</Words>
  <Application>Microsoft Macintosh PowerPoint</Application>
  <PresentationFormat>Widescreen</PresentationFormat>
  <Paragraphs>589</Paragraphs>
  <Slides>56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6" baseType="lpstr">
      <vt:lpstr>Arial</vt:lpstr>
      <vt:lpstr>Arial,Sans-Serif</vt:lpstr>
      <vt:lpstr>Calibri</vt:lpstr>
      <vt:lpstr>Montserrat</vt:lpstr>
      <vt:lpstr>Montserrat Black</vt:lpstr>
      <vt:lpstr>Montserrat Medium</vt:lpstr>
      <vt:lpstr>Stencil</vt:lpstr>
      <vt:lpstr>Tw Cen MT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Տարբերակ 1</vt:lpstr>
      <vt:lpstr>IHSS EVV բջջային հավելվածի  ներբեռնման/տեղադրման պահանջներ</vt:lpstr>
      <vt:lpstr>IHSS EVV բջջային հավելվածի  սկզբնական էկրան(ներ)</vt:lpstr>
      <vt:lpstr>IHSS EVV բջջային հավելվածի  մուտքի գրանցման էկրան</vt:lpstr>
      <vt:lpstr>IHSS EVV բջջային հավելվածի  հիմնական էկրան</vt:lpstr>
      <vt:lpstr> IHSS EVV բջջային հավելվածը  Միացնել տեղորոշումը</vt:lpstr>
      <vt:lpstr>Միացնել տեղորոշումը  Մեկ անգամ կամ հավելվածն օգտագործելիս</vt:lpstr>
      <vt:lpstr>Տեղորոշումը միացված չէ</vt:lpstr>
      <vt:lpstr>Միացնել տեղորոշումը հեռախոսի կարգավորումների մեջ  </vt:lpstr>
      <vt:lpstr> Check-In էկրան </vt:lpstr>
      <vt:lpstr>Check-In էկրան Ընտրել ծրագրի տեսակը</vt:lpstr>
      <vt:lpstr>Մուտք գործելու հաստատման հաղորդագրություն</vt:lpstr>
      <vt:lpstr>Check-In-ի հաջող հաստատում</vt:lpstr>
      <vt:lpstr>Ելք /check-out  Գլխավոր Էկրան</vt:lpstr>
      <vt:lpstr>Ելքի գրանցում</vt:lpstr>
      <vt:lpstr>Ելքի հաստատում</vt:lpstr>
      <vt:lpstr>Ելքի հաջողությամբ գրանցման հաստատում</vt:lpstr>
      <vt:lpstr>Սխալների հաղորդագրություններ  Մուտքի և ելքի ձախողում</vt:lpstr>
      <vt:lpstr>PowerPoint Presentation</vt:lpstr>
      <vt:lpstr>Ժամերի գրանցման հեռախոսային համակարգ Մուտքի և ելքի գրանցում</vt:lpstr>
      <vt:lpstr>Ժամերի գրանցման հեռախոսային համակարգ (TTS) Մուտքի գրանցում</vt:lpstr>
      <vt:lpstr>Ժամերի գրանցման հեռախոսային համակարգ (TTS) Մուտքի գրանցում </vt:lpstr>
      <vt:lpstr>Ժամերի գրանցման հեռախոսային համակարգ (TTS). Ելք</vt:lpstr>
      <vt:lpstr>Ժամերի գրանցման հեռախոսային համակարգ (TTS). Ելք </vt:lpstr>
      <vt:lpstr>Հեռախոսային ժամանակացույցի համակարգ. (TTS) Ելք</vt:lpstr>
      <vt:lpstr>PowerPoint Presentation</vt:lpstr>
      <vt:lpstr> ESP-ի հիմնական էկրան (գրանցում)</vt:lpstr>
      <vt:lpstr>ESP մուտքի գրանցում</vt:lpstr>
      <vt:lpstr> ESP Միացնել տեղորոշումը</vt:lpstr>
      <vt:lpstr>ESP Միացնել տեղորոշումը (շարունակություն)</vt:lpstr>
      <vt:lpstr>ESP մուտք գործելու էկրան</vt:lpstr>
      <vt:lpstr>ESP մուտք գործելու էկրան (շարունակություն)</vt:lpstr>
      <vt:lpstr>ESP. Մուտք գործելու հաստատման հաղորդագրություն</vt:lpstr>
      <vt:lpstr>ESP՝ մուտք գործելու հաստատման էկրան</vt:lpstr>
      <vt:lpstr>  ESP-ի հիմնական էկրան (ելք)</vt:lpstr>
      <vt:lpstr> ESP ելք</vt:lpstr>
      <vt:lpstr>ESP Ելքի գրանցում (2 of 3)</vt:lpstr>
      <vt:lpstr>ESP Ելքի գրանցում (3 / 3)</vt:lpstr>
      <vt:lpstr>ESP Ելքի գրանցման հաստատման էկրան</vt:lpstr>
      <vt:lpstr>PowerPoint Presentation</vt:lpstr>
      <vt:lpstr>Որտեղի՞ց կարող եմ օգնություն ստանալ</vt:lpstr>
      <vt:lpstr>PowerPoint Presentation</vt:lpstr>
      <vt:lpstr>PowerPoint Presentation</vt:lpstr>
      <vt:lpstr>PowerPoint Presentation</vt:lpstr>
      <vt:lpstr>ՄԻԱՑԵՔ SEIU 2015-ԻՆ ԱՅՍՕՐ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Rizal Valendra</dc:creator>
  <cp:lastModifiedBy>Arpine</cp:lastModifiedBy>
  <cp:revision>386</cp:revision>
  <dcterms:created xsi:type="dcterms:W3CDTF">2019-03-11T03:39:11Z</dcterms:created>
  <dcterms:modified xsi:type="dcterms:W3CDTF">2023-04-23T20:48:07Z</dcterms:modified>
</cp:coreProperties>
</file>